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4.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2" r:id="rId2"/>
    <p:sldId id="311" r:id="rId3"/>
    <p:sldId id="273" r:id="rId4"/>
    <p:sldId id="257" r:id="rId5"/>
    <p:sldId id="258" r:id="rId6"/>
    <p:sldId id="265"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310" r:id="rId25"/>
    <p:sldId id="309" r:id="rId26"/>
    <p:sldId id="267" r:id="rId27"/>
    <p:sldId id="293" r:id="rId28"/>
    <p:sldId id="294" r:id="rId29"/>
    <p:sldId id="295" r:id="rId30"/>
    <p:sldId id="296" r:id="rId31"/>
    <p:sldId id="297" r:id="rId32"/>
    <p:sldId id="298" r:id="rId33"/>
    <p:sldId id="299" r:id="rId34"/>
    <p:sldId id="300" r:id="rId35"/>
    <p:sldId id="304" r:id="rId36"/>
    <p:sldId id="302" r:id="rId37"/>
    <p:sldId id="301" r:id="rId38"/>
    <p:sldId id="307" r:id="rId39"/>
    <p:sldId id="305" r:id="rId40"/>
    <p:sldId id="308" r:id="rId41"/>
    <p:sldId id="306" r:id="rId42"/>
    <p:sldId id="269" r:id="rId43"/>
    <p:sldId id="259" r:id="rId44"/>
    <p:sldId id="260" r:id="rId45"/>
    <p:sldId id="261" r:id="rId46"/>
    <p:sldId id="262" r:id="rId47"/>
    <p:sldId id="263" r:id="rId48"/>
    <p:sldId id="264" r:id="rId49"/>
    <p:sldId id="270" r:id="rId50"/>
    <p:sldId id="27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2DB322-ED80-43A9-B77B-20ECFB5B8F7C}" v="234" dt="2023-11-02T18:48:08.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349" autoAdjust="0"/>
  </p:normalViewPr>
  <p:slideViewPr>
    <p:cSldViewPr snapToGrid="0">
      <p:cViewPr varScale="1">
        <p:scale>
          <a:sx n="54" d="100"/>
          <a:sy n="54" d="100"/>
        </p:scale>
        <p:origin x="11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Nyein" userId="a4b85e41-e753-4739-9dd1-ac2ca39dfce7" providerId="ADAL" clId="{BF2DB322-ED80-43A9-B77B-20ECFB5B8F7C}"/>
    <pc:docChg chg="undo custSel addSld delSld modSld sldOrd">
      <pc:chgData name="Alicia Nyein" userId="a4b85e41-e753-4739-9dd1-ac2ca39dfce7" providerId="ADAL" clId="{BF2DB322-ED80-43A9-B77B-20ECFB5B8F7C}" dt="2023-11-02T18:48:27.030" v="1474" actId="207"/>
      <pc:docMkLst>
        <pc:docMk/>
      </pc:docMkLst>
      <pc:sldChg chg="modSp mod modNotesTx">
        <pc:chgData name="Alicia Nyein" userId="a4b85e41-e753-4739-9dd1-ac2ca39dfce7" providerId="ADAL" clId="{BF2DB322-ED80-43A9-B77B-20ECFB5B8F7C}" dt="2023-11-01T03:54:23.431" v="1068" actId="20577"/>
        <pc:sldMkLst>
          <pc:docMk/>
          <pc:sldMk cId="750046240" sldId="257"/>
        </pc:sldMkLst>
        <pc:spChg chg="mod">
          <ac:chgData name="Alicia Nyein" userId="a4b85e41-e753-4739-9dd1-ac2ca39dfce7" providerId="ADAL" clId="{BF2DB322-ED80-43A9-B77B-20ECFB5B8F7C}" dt="2023-11-01T03:41:22.349" v="439"/>
          <ac:spMkLst>
            <pc:docMk/>
            <pc:sldMk cId="750046240" sldId="257"/>
            <ac:spMk id="5" creationId="{36A47869-D186-6560-3F6C-B5FDC236AF9A}"/>
          </ac:spMkLst>
        </pc:spChg>
      </pc:sldChg>
      <pc:sldChg chg="modSp mod">
        <pc:chgData name="Alicia Nyein" userId="a4b85e41-e753-4739-9dd1-ac2ca39dfce7" providerId="ADAL" clId="{BF2DB322-ED80-43A9-B77B-20ECFB5B8F7C}" dt="2023-10-31T21:20:17.751" v="306" actId="14100"/>
        <pc:sldMkLst>
          <pc:docMk/>
          <pc:sldMk cId="2677336268" sldId="258"/>
        </pc:sldMkLst>
        <pc:spChg chg="mod">
          <ac:chgData name="Alicia Nyein" userId="a4b85e41-e753-4739-9dd1-ac2ca39dfce7" providerId="ADAL" clId="{BF2DB322-ED80-43A9-B77B-20ECFB5B8F7C}" dt="2023-10-31T21:20:09.356" v="305" actId="14100"/>
          <ac:spMkLst>
            <pc:docMk/>
            <pc:sldMk cId="2677336268" sldId="258"/>
            <ac:spMk id="2" creationId="{00000000-0000-0000-0000-000000000000}"/>
          </ac:spMkLst>
        </pc:spChg>
        <pc:spChg chg="mod">
          <ac:chgData name="Alicia Nyein" userId="a4b85e41-e753-4739-9dd1-ac2ca39dfce7" providerId="ADAL" clId="{BF2DB322-ED80-43A9-B77B-20ECFB5B8F7C}" dt="2023-10-31T21:20:17.751" v="306" actId="14100"/>
          <ac:spMkLst>
            <pc:docMk/>
            <pc:sldMk cId="2677336268" sldId="258"/>
            <ac:spMk id="3" creationId="{00000000-0000-0000-0000-000000000000}"/>
          </ac:spMkLst>
        </pc:spChg>
        <pc:spChg chg="mod">
          <ac:chgData name="Alicia Nyein" userId="a4b85e41-e753-4739-9dd1-ac2ca39dfce7" providerId="ADAL" clId="{BF2DB322-ED80-43A9-B77B-20ECFB5B8F7C}" dt="2023-10-30T23:54:45.635" v="2" actId="255"/>
          <ac:spMkLst>
            <pc:docMk/>
            <pc:sldMk cId="2677336268" sldId="258"/>
            <ac:spMk id="7" creationId="{466CDC1A-89F0-2902-43B6-895781A78594}"/>
          </ac:spMkLst>
        </pc:spChg>
      </pc:sldChg>
      <pc:sldChg chg="modSp mod ord">
        <pc:chgData name="Alicia Nyein" userId="a4b85e41-e753-4739-9dd1-ac2ca39dfce7" providerId="ADAL" clId="{BF2DB322-ED80-43A9-B77B-20ECFB5B8F7C}" dt="2023-11-02T18:43:46.621" v="1396" actId="255"/>
        <pc:sldMkLst>
          <pc:docMk/>
          <pc:sldMk cId="2049510644" sldId="259"/>
        </pc:sldMkLst>
        <pc:spChg chg="mod">
          <ac:chgData name="Alicia Nyein" userId="a4b85e41-e753-4739-9dd1-ac2ca39dfce7" providerId="ADAL" clId="{BF2DB322-ED80-43A9-B77B-20ECFB5B8F7C}" dt="2023-11-02T18:43:46.621" v="1396" actId="255"/>
          <ac:spMkLst>
            <pc:docMk/>
            <pc:sldMk cId="2049510644" sldId="259"/>
            <ac:spMk id="4" creationId="{00000000-0000-0000-0000-000000000000}"/>
          </ac:spMkLst>
        </pc:spChg>
        <pc:spChg chg="mod">
          <ac:chgData name="Alicia Nyein" userId="a4b85e41-e753-4739-9dd1-ac2ca39dfce7" providerId="ADAL" clId="{BF2DB322-ED80-43A9-B77B-20ECFB5B8F7C}" dt="2023-10-30T23:54:58.858" v="3" actId="255"/>
          <ac:spMkLst>
            <pc:docMk/>
            <pc:sldMk cId="2049510644" sldId="259"/>
            <ac:spMk id="7" creationId="{9301D258-903D-A80B-928C-896B9C180825}"/>
          </ac:spMkLst>
        </pc:spChg>
      </pc:sldChg>
      <pc:sldChg chg="modSp mod ord">
        <pc:chgData name="Alicia Nyein" userId="a4b85e41-e753-4739-9dd1-ac2ca39dfce7" providerId="ADAL" clId="{BF2DB322-ED80-43A9-B77B-20ECFB5B8F7C}" dt="2023-11-02T18:46:58.575" v="1448" actId="255"/>
        <pc:sldMkLst>
          <pc:docMk/>
          <pc:sldMk cId="203606545" sldId="260"/>
        </pc:sldMkLst>
        <pc:spChg chg="mod">
          <ac:chgData name="Alicia Nyein" userId="a4b85e41-e753-4739-9dd1-ac2ca39dfce7" providerId="ADAL" clId="{BF2DB322-ED80-43A9-B77B-20ECFB5B8F7C}" dt="2023-10-30T23:55:06.384" v="4" actId="255"/>
          <ac:spMkLst>
            <pc:docMk/>
            <pc:sldMk cId="203606545" sldId="260"/>
            <ac:spMk id="7" creationId="{668020C3-B9FF-1E51-624B-0FE124DCE38B}"/>
          </ac:spMkLst>
        </pc:spChg>
        <pc:spChg chg="mod">
          <ac:chgData name="Alicia Nyein" userId="a4b85e41-e753-4739-9dd1-ac2ca39dfce7" providerId="ADAL" clId="{BF2DB322-ED80-43A9-B77B-20ECFB5B8F7C}" dt="2023-11-02T18:46:58.575" v="1448" actId="255"/>
          <ac:spMkLst>
            <pc:docMk/>
            <pc:sldMk cId="203606545" sldId="260"/>
            <ac:spMk id="8" creationId="{572B8B82-8AD0-607B-226A-EE50B2FBC4FB}"/>
          </ac:spMkLst>
        </pc:spChg>
      </pc:sldChg>
      <pc:sldChg chg="modSp mod ord">
        <pc:chgData name="Alicia Nyein" userId="a4b85e41-e753-4739-9dd1-ac2ca39dfce7" providerId="ADAL" clId="{BF2DB322-ED80-43A9-B77B-20ECFB5B8F7C}" dt="2023-11-02T18:46:48.450" v="1447" actId="255"/>
        <pc:sldMkLst>
          <pc:docMk/>
          <pc:sldMk cId="904157038" sldId="261"/>
        </pc:sldMkLst>
        <pc:spChg chg="mod">
          <ac:chgData name="Alicia Nyein" userId="a4b85e41-e753-4739-9dd1-ac2ca39dfce7" providerId="ADAL" clId="{BF2DB322-ED80-43A9-B77B-20ECFB5B8F7C}" dt="2023-10-30T23:55:14.751" v="5" actId="255"/>
          <ac:spMkLst>
            <pc:docMk/>
            <pc:sldMk cId="904157038" sldId="261"/>
            <ac:spMk id="7" creationId="{D87FA192-F350-0211-9C34-0C1FC1247BFC}"/>
          </ac:spMkLst>
        </pc:spChg>
        <pc:spChg chg="mod">
          <ac:chgData name="Alicia Nyein" userId="a4b85e41-e753-4739-9dd1-ac2ca39dfce7" providerId="ADAL" clId="{BF2DB322-ED80-43A9-B77B-20ECFB5B8F7C}" dt="2023-11-02T18:46:48.450" v="1447" actId="255"/>
          <ac:spMkLst>
            <pc:docMk/>
            <pc:sldMk cId="904157038" sldId="261"/>
            <ac:spMk id="8" creationId="{AD765920-DD11-4F9C-758A-8FD7A0AD8434}"/>
          </ac:spMkLst>
        </pc:spChg>
      </pc:sldChg>
      <pc:sldChg chg="modSp mod ord">
        <pc:chgData name="Alicia Nyein" userId="a4b85e41-e753-4739-9dd1-ac2ca39dfce7" providerId="ADAL" clId="{BF2DB322-ED80-43A9-B77B-20ECFB5B8F7C}" dt="2023-10-31T18:11:44.792" v="243"/>
        <pc:sldMkLst>
          <pc:docMk/>
          <pc:sldMk cId="2957479969" sldId="262"/>
        </pc:sldMkLst>
        <pc:spChg chg="mod">
          <ac:chgData name="Alicia Nyein" userId="a4b85e41-e753-4739-9dd1-ac2ca39dfce7" providerId="ADAL" clId="{BF2DB322-ED80-43A9-B77B-20ECFB5B8F7C}" dt="2023-10-30T23:55:22.583" v="6" actId="255"/>
          <ac:spMkLst>
            <pc:docMk/>
            <pc:sldMk cId="2957479969" sldId="262"/>
            <ac:spMk id="7" creationId="{BC31153A-B1A4-E846-70C3-FD98FE1C667E}"/>
          </ac:spMkLst>
        </pc:spChg>
      </pc:sldChg>
      <pc:sldChg chg="modSp mod ord">
        <pc:chgData name="Alicia Nyein" userId="a4b85e41-e753-4739-9dd1-ac2ca39dfce7" providerId="ADAL" clId="{BF2DB322-ED80-43A9-B77B-20ECFB5B8F7C}" dt="2023-11-02T18:46:38.966" v="1446" actId="255"/>
        <pc:sldMkLst>
          <pc:docMk/>
          <pc:sldMk cId="3129077639" sldId="263"/>
        </pc:sldMkLst>
        <pc:spChg chg="mod">
          <ac:chgData name="Alicia Nyein" userId="a4b85e41-e753-4739-9dd1-ac2ca39dfce7" providerId="ADAL" clId="{BF2DB322-ED80-43A9-B77B-20ECFB5B8F7C}" dt="2023-10-30T23:55:31.152" v="7" actId="255"/>
          <ac:spMkLst>
            <pc:docMk/>
            <pc:sldMk cId="3129077639" sldId="263"/>
            <ac:spMk id="7" creationId="{BC31153A-B1A4-E846-70C3-FD98FE1C667E}"/>
          </ac:spMkLst>
        </pc:spChg>
        <pc:spChg chg="mod">
          <ac:chgData name="Alicia Nyein" userId="a4b85e41-e753-4739-9dd1-ac2ca39dfce7" providerId="ADAL" clId="{BF2DB322-ED80-43A9-B77B-20ECFB5B8F7C}" dt="2023-11-02T18:46:38.966" v="1446" actId="255"/>
          <ac:spMkLst>
            <pc:docMk/>
            <pc:sldMk cId="3129077639" sldId="263"/>
            <ac:spMk id="8" creationId="{684D7ABF-BFDA-A6AB-C705-D5BC5AE7780F}"/>
          </ac:spMkLst>
        </pc:spChg>
      </pc:sldChg>
      <pc:sldChg chg="modSp mod ord">
        <pc:chgData name="Alicia Nyein" userId="a4b85e41-e753-4739-9dd1-ac2ca39dfce7" providerId="ADAL" clId="{BF2DB322-ED80-43A9-B77B-20ECFB5B8F7C}" dt="2023-11-02T18:46:28.978" v="1445" actId="255"/>
        <pc:sldMkLst>
          <pc:docMk/>
          <pc:sldMk cId="187342704" sldId="264"/>
        </pc:sldMkLst>
        <pc:spChg chg="mod">
          <ac:chgData name="Alicia Nyein" userId="a4b85e41-e753-4739-9dd1-ac2ca39dfce7" providerId="ADAL" clId="{BF2DB322-ED80-43A9-B77B-20ECFB5B8F7C}" dt="2023-10-30T23:55:38.801" v="8" actId="255"/>
          <ac:spMkLst>
            <pc:docMk/>
            <pc:sldMk cId="187342704" sldId="264"/>
            <ac:spMk id="7" creationId="{BC31153A-B1A4-E846-70C3-FD98FE1C667E}"/>
          </ac:spMkLst>
        </pc:spChg>
        <pc:spChg chg="mod">
          <ac:chgData name="Alicia Nyein" userId="a4b85e41-e753-4739-9dd1-ac2ca39dfce7" providerId="ADAL" clId="{BF2DB322-ED80-43A9-B77B-20ECFB5B8F7C}" dt="2023-11-02T18:46:28.978" v="1445" actId="255"/>
          <ac:spMkLst>
            <pc:docMk/>
            <pc:sldMk cId="187342704" sldId="264"/>
            <ac:spMk id="8" creationId="{684D7ABF-BFDA-A6AB-C705-D5BC5AE7780F}"/>
          </ac:spMkLst>
        </pc:spChg>
      </pc:sldChg>
      <pc:sldChg chg="modSp mod modNotesTx">
        <pc:chgData name="Alicia Nyein" userId="a4b85e41-e753-4739-9dd1-ac2ca39dfce7" providerId="ADAL" clId="{BF2DB322-ED80-43A9-B77B-20ECFB5B8F7C}" dt="2023-11-01T03:58:31.800" v="1225" actId="20577"/>
        <pc:sldMkLst>
          <pc:docMk/>
          <pc:sldMk cId="818998900" sldId="265"/>
        </pc:sldMkLst>
        <pc:spChg chg="mod">
          <ac:chgData name="Alicia Nyein" userId="a4b85e41-e753-4739-9dd1-ac2ca39dfce7" providerId="ADAL" clId="{BF2DB322-ED80-43A9-B77B-20ECFB5B8F7C}" dt="2023-10-31T21:19:47.741" v="303" actId="14100"/>
          <ac:spMkLst>
            <pc:docMk/>
            <pc:sldMk cId="818998900" sldId="265"/>
            <ac:spMk id="2" creationId="{00000000-0000-0000-0000-000000000000}"/>
          </ac:spMkLst>
        </pc:spChg>
        <pc:spChg chg="mod">
          <ac:chgData name="Alicia Nyein" userId="a4b85e41-e753-4739-9dd1-ac2ca39dfce7" providerId="ADAL" clId="{BF2DB322-ED80-43A9-B77B-20ECFB5B8F7C}" dt="2023-10-31T21:19:59.037" v="304" actId="14100"/>
          <ac:spMkLst>
            <pc:docMk/>
            <pc:sldMk cId="818998900" sldId="265"/>
            <ac:spMk id="3" creationId="{00000000-0000-0000-0000-000000000000}"/>
          </ac:spMkLst>
        </pc:spChg>
        <pc:spChg chg="mod">
          <ac:chgData name="Alicia Nyein" userId="a4b85e41-e753-4739-9dd1-ac2ca39dfce7" providerId="ADAL" clId="{BF2DB322-ED80-43A9-B77B-20ECFB5B8F7C}" dt="2023-10-30T23:55:45.846" v="9" actId="255"/>
          <ac:spMkLst>
            <pc:docMk/>
            <pc:sldMk cId="818998900" sldId="265"/>
            <ac:spMk id="7" creationId="{ADA7A67A-22D7-A547-1655-1810E09BBE1A}"/>
          </ac:spMkLst>
        </pc:spChg>
      </pc:sldChg>
      <pc:sldChg chg="modSp mod">
        <pc:chgData name="Alicia Nyein" userId="a4b85e41-e753-4739-9dd1-ac2ca39dfce7" providerId="ADAL" clId="{BF2DB322-ED80-43A9-B77B-20ECFB5B8F7C}" dt="2023-10-31T17:01:24.446" v="159" actId="14100"/>
        <pc:sldMkLst>
          <pc:docMk/>
          <pc:sldMk cId="3931002948" sldId="267"/>
        </pc:sldMkLst>
        <pc:spChg chg="mod">
          <ac:chgData name="Alicia Nyein" userId="a4b85e41-e753-4739-9dd1-ac2ca39dfce7" providerId="ADAL" clId="{BF2DB322-ED80-43A9-B77B-20ECFB5B8F7C}" dt="2023-10-31T17:00:45.759" v="158" actId="14100"/>
          <ac:spMkLst>
            <pc:docMk/>
            <pc:sldMk cId="3931002948" sldId="267"/>
            <ac:spMk id="2" creationId="{00000000-0000-0000-0000-000000000000}"/>
          </ac:spMkLst>
        </pc:spChg>
        <pc:spChg chg="mod">
          <ac:chgData name="Alicia Nyein" userId="a4b85e41-e753-4739-9dd1-ac2ca39dfce7" providerId="ADAL" clId="{BF2DB322-ED80-43A9-B77B-20ECFB5B8F7C}" dt="2023-10-31T17:01:24.446" v="159" actId="14100"/>
          <ac:spMkLst>
            <pc:docMk/>
            <pc:sldMk cId="3931002948" sldId="267"/>
            <ac:spMk id="3" creationId="{00000000-0000-0000-0000-000000000000}"/>
          </ac:spMkLst>
        </pc:spChg>
        <pc:spChg chg="mod">
          <ac:chgData name="Alicia Nyein" userId="a4b85e41-e753-4739-9dd1-ac2ca39dfce7" providerId="ADAL" clId="{BF2DB322-ED80-43A9-B77B-20ECFB5B8F7C}" dt="2023-10-31T16:57:46.526" v="154" actId="255"/>
          <ac:spMkLst>
            <pc:docMk/>
            <pc:sldMk cId="3931002948" sldId="267"/>
            <ac:spMk id="8" creationId="{667CD9A6-99E3-5C64-F1A7-E7E4E729301A}"/>
          </ac:spMkLst>
        </pc:spChg>
      </pc:sldChg>
      <pc:sldChg chg="modSp mod">
        <pc:chgData name="Alicia Nyein" userId="a4b85e41-e753-4739-9dd1-ac2ca39dfce7" providerId="ADAL" clId="{BF2DB322-ED80-43A9-B77B-20ECFB5B8F7C}" dt="2023-10-31T17:09:35.835" v="191" actId="14100"/>
        <pc:sldMkLst>
          <pc:docMk/>
          <pc:sldMk cId="460163147" sldId="269"/>
        </pc:sldMkLst>
        <pc:spChg chg="mod">
          <ac:chgData name="Alicia Nyein" userId="a4b85e41-e753-4739-9dd1-ac2ca39dfce7" providerId="ADAL" clId="{BF2DB322-ED80-43A9-B77B-20ECFB5B8F7C}" dt="2023-10-31T17:09:28.314" v="190" actId="14100"/>
          <ac:spMkLst>
            <pc:docMk/>
            <pc:sldMk cId="460163147" sldId="269"/>
            <ac:spMk id="2" creationId="{00000000-0000-0000-0000-000000000000}"/>
          </ac:spMkLst>
        </pc:spChg>
        <pc:spChg chg="mod">
          <ac:chgData name="Alicia Nyein" userId="a4b85e41-e753-4739-9dd1-ac2ca39dfce7" providerId="ADAL" clId="{BF2DB322-ED80-43A9-B77B-20ECFB5B8F7C}" dt="2023-10-31T17:09:35.835" v="191" actId="14100"/>
          <ac:spMkLst>
            <pc:docMk/>
            <pc:sldMk cId="460163147" sldId="269"/>
            <ac:spMk id="3" creationId="{00000000-0000-0000-0000-000000000000}"/>
          </ac:spMkLst>
        </pc:spChg>
      </pc:sldChg>
      <pc:sldChg chg="modSp mod">
        <pc:chgData name="Alicia Nyein" userId="a4b85e41-e753-4739-9dd1-ac2ca39dfce7" providerId="ADAL" clId="{BF2DB322-ED80-43A9-B77B-20ECFB5B8F7C}" dt="2023-10-31T17:09:51.883" v="193" actId="14100"/>
        <pc:sldMkLst>
          <pc:docMk/>
          <pc:sldMk cId="3573546953" sldId="270"/>
        </pc:sldMkLst>
        <pc:spChg chg="mod">
          <ac:chgData name="Alicia Nyein" userId="a4b85e41-e753-4739-9dd1-ac2ca39dfce7" providerId="ADAL" clId="{BF2DB322-ED80-43A9-B77B-20ECFB5B8F7C}" dt="2023-10-31T17:09:45.473" v="192" actId="14100"/>
          <ac:spMkLst>
            <pc:docMk/>
            <pc:sldMk cId="3573546953" sldId="270"/>
            <ac:spMk id="2" creationId="{00000000-0000-0000-0000-000000000000}"/>
          </ac:spMkLst>
        </pc:spChg>
        <pc:spChg chg="mod">
          <ac:chgData name="Alicia Nyein" userId="a4b85e41-e753-4739-9dd1-ac2ca39dfce7" providerId="ADAL" clId="{BF2DB322-ED80-43A9-B77B-20ECFB5B8F7C}" dt="2023-10-31T17:09:51.883" v="193" actId="14100"/>
          <ac:spMkLst>
            <pc:docMk/>
            <pc:sldMk cId="3573546953" sldId="270"/>
            <ac:spMk id="3" creationId="{00000000-0000-0000-0000-000000000000}"/>
          </ac:spMkLst>
        </pc:spChg>
      </pc:sldChg>
      <pc:sldChg chg="modSp mod">
        <pc:chgData name="Alicia Nyein" userId="a4b85e41-e753-4739-9dd1-ac2ca39dfce7" providerId="ADAL" clId="{BF2DB322-ED80-43A9-B77B-20ECFB5B8F7C}" dt="2023-11-02T18:48:27.030" v="1474" actId="207"/>
        <pc:sldMkLst>
          <pc:docMk/>
          <pc:sldMk cId="3630595269" sldId="271"/>
        </pc:sldMkLst>
        <pc:spChg chg="mod">
          <ac:chgData name="Alicia Nyein" userId="a4b85e41-e753-4739-9dd1-ac2ca39dfce7" providerId="ADAL" clId="{BF2DB322-ED80-43A9-B77B-20ECFB5B8F7C}" dt="2023-10-31T17:10:05.453" v="194" actId="14100"/>
          <ac:spMkLst>
            <pc:docMk/>
            <pc:sldMk cId="3630595269" sldId="271"/>
            <ac:spMk id="2" creationId="{00000000-0000-0000-0000-000000000000}"/>
          </ac:spMkLst>
        </pc:spChg>
        <pc:spChg chg="mod">
          <ac:chgData name="Alicia Nyein" userId="a4b85e41-e753-4739-9dd1-ac2ca39dfce7" providerId="ADAL" clId="{BF2DB322-ED80-43A9-B77B-20ECFB5B8F7C}" dt="2023-10-31T17:10:12.243" v="195" actId="14100"/>
          <ac:spMkLst>
            <pc:docMk/>
            <pc:sldMk cId="3630595269" sldId="271"/>
            <ac:spMk id="3" creationId="{00000000-0000-0000-0000-000000000000}"/>
          </ac:spMkLst>
        </pc:spChg>
        <pc:spChg chg="mod">
          <ac:chgData name="Alicia Nyein" userId="a4b85e41-e753-4739-9dd1-ac2ca39dfce7" providerId="ADAL" clId="{BF2DB322-ED80-43A9-B77B-20ECFB5B8F7C}" dt="2023-11-02T18:47:13.842" v="1449" actId="1076"/>
          <ac:spMkLst>
            <pc:docMk/>
            <pc:sldMk cId="3630595269" sldId="271"/>
            <ac:spMk id="4" creationId="{00000000-0000-0000-0000-000000000000}"/>
          </ac:spMkLst>
        </pc:spChg>
        <pc:spChg chg="mod">
          <ac:chgData name="Alicia Nyein" userId="a4b85e41-e753-4739-9dd1-ac2ca39dfce7" providerId="ADAL" clId="{BF2DB322-ED80-43A9-B77B-20ECFB5B8F7C}" dt="2023-11-02T18:47:17.265" v="1450" actId="1076"/>
          <ac:spMkLst>
            <pc:docMk/>
            <pc:sldMk cId="3630595269" sldId="271"/>
            <ac:spMk id="7" creationId="{16E04CFD-3FAF-0276-F8E0-BFF528D06D40}"/>
          </ac:spMkLst>
        </pc:spChg>
        <pc:spChg chg="mod">
          <ac:chgData name="Alicia Nyein" userId="a4b85e41-e753-4739-9dd1-ac2ca39dfce7" providerId="ADAL" clId="{BF2DB322-ED80-43A9-B77B-20ECFB5B8F7C}" dt="2023-11-02T18:48:27.030" v="1474" actId="207"/>
          <ac:spMkLst>
            <pc:docMk/>
            <pc:sldMk cId="3630595269" sldId="271"/>
            <ac:spMk id="9" creationId="{858FFB98-2C71-4CBA-AD76-4F376D3F4511}"/>
          </ac:spMkLst>
        </pc:spChg>
      </pc:sldChg>
      <pc:sldChg chg="modSp mod">
        <pc:chgData name="Alicia Nyein" userId="a4b85e41-e753-4739-9dd1-ac2ca39dfce7" providerId="ADAL" clId="{BF2DB322-ED80-43A9-B77B-20ECFB5B8F7C}" dt="2023-10-31T21:33:36.799" v="346" actId="14100"/>
        <pc:sldMkLst>
          <pc:docMk/>
          <pc:sldMk cId="3822733277" sldId="272"/>
        </pc:sldMkLst>
        <pc:spChg chg="mod">
          <ac:chgData name="Alicia Nyein" userId="a4b85e41-e753-4739-9dd1-ac2ca39dfce7" providerId="ADAL" clId="{BF2DB322-ED80-43A9-B77B-20ECFB5B8F7C}" dt="2023-10-31T21:33:36.799" v="346" actId="14100"/>
          <ac:spMkLst>
            <pc:docMk/>
            <pc:sldMk cId="3822733277" sldId="272"/>
            <ac:spMk id="7" creationId="{7264716D-3615-3A30-E157-892D74D5CF0C}"/>
          </ac:spMkLst>
        </pc:spChg>
        <pc:spChg chg="mod">
          <ac:chgData name="Alicia Nyein" userId="a4b85e41-e753-4739-9dd1-ac2ca39dfce7" providerId="ADAL" clId="{BF2DB322-ED80-43A9-B77B-20ECFB5B8F7C}" dt="2023-10-31T21:33:18.906" v="344" actId="14100"/>
          <ac:spMkLst>
            <pc:docMk/>
            <pc:sldMk cId="3822733277" sldId="272"/>
            <ac:spMk id="12" creationId="{B26CC877-67D3-457B-A0D0-EA8C44ECFD90}"/>
          </ac:spMkLst>
        </pc:spChg>
      </pc:sldChg>
      <pc:sldChg chg="modSp mod">
        <pc:chgData name="Alicia Nyein" userId="a4b85e41-e753-4739-9dd1-ac2ca39dfce7" providerId="ADAL" clId="{BF2DB322-ED80-43A9-B77B-20ECFB5B8F7C}" dt="2023-10-31T17:16:14.892" v="226" actId="1076"/>
        <pc:sldMkLst>
          <pc:docMk/>
          <pc:sldMk cId="903477935" sldId="273"/>
        </pc:sldMkLst>
        <pc:spChg chg="mod">
          <ac:chgData name="Alicia Nyein" userId="a4b85e41-e753-4739-9dd1-ac2ca39dfce7" providerId="ADAL" clId="{BF2DB322-ED80-43A9-B77B-20ECFB5B8F7C}" dt="2023-10-31T17:13:19.189" v="207" actId="14100"/>
          <ac:spMkLst>
            <pc:docMk/>
            <pc:sldMk cId="903477935" sldId="273"/>
            <ac:spMk id="2" creationId="{00000000-0000-0000-0000-000000000000}"/>
          </ac:spMkLst>
        </pc:spChg>
        <pc:spChg chg="mod">
          <ac:chgData name="Alicia Nyein" userId="a4b85e41-e753-4739-9dd1-ac2ca39dfce7" providerId="ADAL" clId="{BF2DB322-ED80-43A9-B77B-20ECFB5B8F7C}" dt="2023-10-31T17:13:08.015" v="205" actId="14100"/>
          <ac:spMkLst>
            <pc:docMk/>
            <pc:sldMk cId="903477935" sldId="273"/>
            <ac:spMk id="3" creationId="{00000000-0000-0000-0000-000000000000}"/>
          </ac:spMkLst>
        </pc:spChg>
        <pc:spChg chg="mod">
          <ac:chgData name="Alicia Nyein" userId="a4b85e41-e753-4739-9dd1-ac2ca39dfce7" providerId="ADAL" clId="{BF2DB322-ED80-43A9-B77B-20ECFB5B8F7C}" dt="2023-10-31T17:16:14.892" v="226" actId="1076"/>
          <ac:spMkLst>
            <pc:docMk/>
            <pc:sldMk cId="903477935" sldId="273"/>
            <ac:spMk id="6" creationId="{8F92ABA1-D8C5-776F-0AFC-CFB184D108F7}"/>
          </ac:spMkLst>
        </pc:spChg>
        <pc:spChg chg="mod">
          <ac:chgData name="Alicia Nyein" userId="a4b85e41-e753-4739-9dd1-ac2ca39dfce7" providerId="ADAL" clId="{BF2DB322-ED80-43A9-B77B-20ECFB5B8F7C}" dt="2023-10-30T23:54:36.288" v="1" actId="255"/>
          <ac:spMkLst>
            <pc:docMk/>
            <pc:sldMk cId="903477935" sldId="273"/>
            <ac:spMk id="9" creationId="{BDDC46A5-AA52-4365-9B19-668C95A71EF6}"/>
          </ac:spMkLst>
        </pc:spChg>
      </pc:sldChg>
      <pc:sldChg chg="modSp mod">
        <pc:chgData name="Alicia Nyein" userId="a4b85e41-e753-4739-9dd1-ac2ca39dfce7" providerId="ADAL" clId="{BF2DB322-ED80-43A9-B77B-20ECFB5B8F7C}" dt="2023-10-30T23:55:57.743" v="10" actId="255"/>
        <pc:sldMkLst>
          <pc:docMk/>
          <pc:sldMk cId="2638446442" sldId="275"/>
        </pc:sldMkLst>
        <pc:spChg chg="mod">
          <ac:chgData name="Alicia Nyein" userId="a4b85e41-e753-4739-9dd1-ac2ca39dfce7" providerId="ADAL" clId="{BF2DB322-ED80-43A9-B77B-20ECFB5B8F7C}" dt="2023-10-30T23:55:57.743" v="10" actId="255"/>
          <ac:spMkLst>
            <pc:docMk/>
            <pc:sldMk cId="2638446442" sldId="275"/>
            <ac:spMk id="4" creationId="{EAFB7415-C7A8-01D2-BF03-BEB76918D79F}"/>
          </ac:spMkLst>
        </pc:spChg>
      </pc:sldChg>
      <pc:sldChg chg="modSp mod">
        <pc:chgData name="Alicia Nyein" userId="a4b85e41-e753-4739-9dd1-ac2ca39dfce7" providerId="ADAL" clId="{BF2DB322-ED80-43A9-B77B-20ECFB5B8F7C}" dt="2023-10-31T21:36:15.577" v="349" actId="14100"/>
        <pc:sldMkLst>
          <pc:docMk/>
          <pc:sldMk cId="696150671" sldId="276"/>
        </pc:sldMkLst>
        <pc:spChg chg="mod">
          <ac:chgData name="Alicia Nyein" userId="a4b85e41-e753-4739-9dd1-ac2ca39dfce7" providerId="ADAL" clId="{BF2DB322-ED80-43A9-B77B-20ECFB5B8F7C}" dt="2023-10-31T21:36:15.577" v="349" actId="14100"/>
          <ac:spMkLst>
            <pc:docMk/>
            <pc:sldMk cId="696150671" sldId="276"/>
            <ac:spMk id="2" creationId="{00000000-0000-0000-0000-000000000000}"/>
          </ac:spMkLst>
        </pc:spChg>
        <pc:spChg chg="mod">
          <ac:chgData name="Alicia Nyein" userId="a4b85e41-e753-4739-9dd1-ac2ca39dfce7" providerId="ADAL" clId="{BF2DB322-ED80-43A9-B77B-20ECFB5B8F7C}" dt="2023-10-31T21:36:07.224" v="348" actId="14100"/>
          <ac:spMkLst>
            <pc:docMk/>
            <pc:sldMk cId="696150671" sldId="276"/>
            <ac:spMk id="3" creationId="{00000000-0000-0000-0000-000000000000}"/>
          </ac:spMkLst>
        </pc:spChg>
        <pc:spChg chg="mod">
          <ac:chgData name="Alicia Nyein" userId="a4b85e41-e753-4739-9dd1-ac2ca39dfce7" providerId="ADAL" clId="{BF2DB322-ED80-43A9-B77B-20ECFB5B8F7C}" dt="2023-10-30T23:56:07.935" v="11" actId="255"/>
          <ac:spMkLst>
            <pc:docMk/>
            <pc:sldMk cId="696150671" sldId="276"/>
            <ac:spMk id="7" creationId="{6D1E8199-1AC7-C7D7-C522-246ADB32556B}"/>
          </ac:spMkLst>
        </pc:spChg>
      </pc:sldChg>
      <pc:sldChg chg="addSp delSp modSp mod">
        <pc:chgData name="Alicia Nyein" userId="a4b85e41-e753-4739-9dd1-ac2ca39dfce7" providerId="ADAL" clId="{BF2DB322-ED80-43A9-B77B-20ECFB5B8F7C}" dt="2023-10-31T21:32:10.050" v="338" actId="14100"/>
        <pc:sldMkLst>
          <pc:docMk/>
          <pc:sldMk cId="4215679146" sldId="277"/>
        </pc:sldMkLst>
        <pc:spChg chg="del">
          <ac:chgData name="Alicia Nyein" userId="a4b85e41-e753-4739-9dd1-ac2ca39dfce7" providerId="ADAL" clId="{BF2DB322-ED80-43A9-B77B-20ECFB5B8F7C}" dt="2023-10-31T21:26:51.211" v="324" actId="478"/>
          <ac:spMkLst>
            <pc:docMk/>
            <pc:sldMk cId="4215679146" sldId="277"/>
            <ac:spMk id="2" creationId="{00000000-0000-0000-0000-000000000000}"/>
          </ac:spMkLst>
        </pc:spChg>
        <pc:spChg chg="del">
          <ac:chgData name="Alicia Nyein" userId="a4b85e41-e753-4739-9dd1-ac2ca39dfce7" providerId="ADAL" clId="{BF2DB322-ED80-43A9-B77B-20ECFB5B8F7C}" dt="2023-10-31T21:26:48.184" v="323" actId="478"/>
          <ac:spMkLst>
            <pc:docMk/>
            <pc:sldMk cId="4215679146" sldId="277"/>
            <ac:spMk id="3" creationId="{00000000-0000-0000-0000-000000000000}"/>
          </ac:spMkLst>
        </pc:spChg>
        <pc:spChg chg="mod">
          <ac:chgData name="Alicia Nyein" userId="a4b85e41-e753-4739-9dd1-ac2ca39dfce7" providerId="ADAL" clId="{BF2DB322-ED80-43A9-B77B-20ECFB5B8F7C}" dt="2023-10-30T23:56:14.985" v="12" actId="255"/>
          <ac:spMkLst>
            <pc:docMk/>
            <pc:sldMk cId="4215679146" sldId="277"/>
            <ac:spMk id="8" creationId="{005BB296-4573-A3B7-6270-53D2F9CC5644}"/>
          </ac:spMkLst>
        </pc:spChg>
        <pc:spChg chg="mod">
          <ac:chgData name="Alicia Nyein" userId="a4b85e41-e753-4739-9dd1-ac2ca39dfce7" providerId="ADAL" clId="{BF2DB322-ED80-43A9-B77B-20ECFB5B8F7C}" dt="2023-10-30T23:56:56.342" v="24" actId="1076"/>
          <ac:spMkLst>
            <pc:docMk/>
            <pc:sldMk cId="4215679146" sldId="277"/>
            <ac:spMk id="12" creationId="{C9FF63CD-1730-B0DE-F464-336047CAEF59}"/>
          </ac:spMkLst>
        </pc:spChg>
        <pc:spChg chg="mod">
          <ac:chgData name="Alicia Nyein" userId="a4b85e41-e753-4739-9dd1-ac2ca39dfce7" providerId="ADAL" clId="{BF2DB322-ED80-43A9-B77B-20ECFB5B8F7C}" dt="2023-10-31T15:51:01.760" v="43" actId="1076"/>
          <ac:spMkLst>
            <pc:docMk/>
            <pc:sldMk cId="4215679146" sldId="277"/>
            <ac:spMk id="15" creationId="{AD2448E9-23DE-5954-E387-AE89B1436B96}"/>
          </ac:spMkLst>
        </pc:spChg>
        <pc:spChg chg="del">
          <ac:chgData name="Alicia Nyein" userId="a4b85e41-e753-4739-9dd1-ac2ca39dfce7" providerId="ADAL" clId="{BF2DB322-ED80-43A9-B77B-20ECFB5B8F7C}" dt="2023-10-31T21:26:45.740" v="322" actId="478"/>
          <ac:spMkLst>
            <pc:docMk/>
            <pc:sldMk cId="4215679146" sldId="277"/>
            <ac:spMk id="16" creationId="{52A45CDF-DE70-436C-9F97-E1B5194A2E8D}"/>
          </ac:spMkLst>
        </pc:spChg>
        <pc:graphicFrameChg chg="mod">
          <ac:chgData name="Alicia Nyein" userId="a4b85e41-e753-4739-9dd1-ac2ca39dfce7" providerId="ADAL" clId="{BF2DB322-ED80-43A9-B77B-20ECFB5B8F7C}" dt="2023-10-31T16:05:04" v="60"/>
          <ac:graphicFrameMkLst>
            <pc:docMk/>
            <pc:sldMk cId="4215679146" sldId="277"/>
            <ac:graphicFrameMk id="9" creationId="{699CE0CC-DF98-894C-B513-F12CD4C36A38}"/>
          </ac:graphicFrameMkLst>
        </pc:graphicFrameChg>
        <pc:graphicFrameChg chg="mod">
          <ac:chgData name="Alicia Nyein" userId="a4b85e41-e753-4739-9dd1-ac2ca39dfce7" providerId="ADAL" clId="{BF2DB322-ED80-43A9-B77B-20ECFB5B8F7C}" dt="2023-10-31T16:04:38.909" v="58" actId="14100"/>
          <ac:graphicFrameMkLst>
            <pc:docMk/>
            <pc:sldMk cId="4215679146" sldId="277"/>
            <ac:graphicFrameMk id="10" creationId="{31560C39-1936-AD41-BCC0-8874C28FF839}"/>
          </ac:graphicFrameMkLst>
        </pc:graphicFrameChg>
        <pc:picChg chg="add del mod">
          <ac:chgData name="Alicia Nyein" userId="a4b85e41-e753-4739-9dd1-ac2ca39dfce7" providerId="ADAL" clId="{BF2DB322-ED80-43A9-B77B-20ECFB5B8F7C}" dt="2023-10-31T21:25:38.016" v="317" actId="478"/>
          <ac:picMkLst>
            <pc:docMk/>
            <pc:sldMk cId="4215679146" sldId="277"/>
            <ac:picMk id="5" creationId="{58B1903C-F4BD-BACF-348D-7F1BA2B56BE1}"/>
          </ac:picMkLst>
        </pc:picChg>
        <pc:picChg chg="add del mod">
          <ac:chgData name="Alicia Nyein" userId="a4b85e41-e753-4739-9dd1-ac2ca39dfce7" providerId="ADAL" clId="{BF2DB322-ED80-43A9-B77B-20ECFB5B8F7C}" dt="2023-10-31T21:31:00.873" v="330" actId="478"/>
          <ac:picMkLst>
            <pc:docMk/>
            <pc:sldMk cId="4215679146" sldId="277"/>
            <ac:picMk id="11" creationId="{C5399468-9205-C78C-4F1B-6DA605406D4C}"/>
          </ac:picMkLst>
        </pc:picChg>
        <pc:picChg chg="add mod">
          <ac:chgData name="Alicia Nyein" userId="a4b85e41-e753-4739-9dd1-ac2ca39dfce7" providerId="ADAL" clId="{BF2DB322-ED80-43A9-B77B-20ECFB5B8F7C}" dt="2023-10-31T21:32:10.050" v="338" actId="14100"/>
          <ac:picMkLst>
            <pc:docMk/>
            <pc:sldMk cId="4215679146" sldId="277"/>
            <ac:picMk id="14" creationId="{8E8E5E27-89C8-ABC0-223D-384A06EF1ECB}"/>
          </ac:picMkLst>
        </pc:picChg>
      </pc:sldChg>
      <pc:sldChg chg="modSp mod">
        <pc:chgData name="Alicia Nyein" userId="a4b85e41-e753-4739-9dd1-ac2ca39dfce7" providerId="ADAL" clId="{BF2DB322-ED80-43A9-B77B-20ECFB5B8F7C}" dt="2023-11-01T17:52:33.700" v="1382" actId="20577"/>
        <pc:sldMkLst>
          <pc:docMk/>
          <pc:sldMk cId="1715014323" sldId="278"/>
        </pc:sldMkLst>
        <pc:spChg chg="mod">
          <ac:chgData name="Alicia Nyein" userId="a4b85e41-e753-4739-9dd1-ac2ca39dfce7" providerId="ADAL" clId="{BF2DB322-ED80-43A9-B77B-20ECFB5B8F7C}" dt="2023-10-31T21:36:37.624" v="351" actId="14100"/>
          <ac:spMkLst>
            <pc:docMk/>
            <pc:sldMk cId="1715014323" sldId="278"/>
            <ac:spMk id="2" creationId="{00000000-0000-0000-0000-000000000000}"/>
          </ac:spMkLst>
        </pc:spChg>
        <pc:spChg chg="mod">
          <ac:chgData name="Alicia Nyein" userId="a4b85e41-e753-4739-9dd1-ac2ca39dfce7" providerId="ADAL" clId="{BF2DB322-ED80-43A9-B77B-20ECFB5B8F7C}" dt="2023-10-31T21:36:26.983" v="350" actId="14100"/>
          <ac:spMkLst>
            <pc:docMk/>
            <pc:sldMk cId="1715014323" sldId="278"/>
            <ac:spMk id="3" creationId="{00000000-0000-0000-0000-000000000000}"/>
          </ac:spMkLst>
        </pc:spChg>
        <pc:spChg chg="mod">
          <ac:chgData name="Alicia Nyein" userId="a4b85e41-e753-4739-9dd1-ac2ca39dfce7" providerId="ADAL" clId="{BF2DB322-ED80-43A9-B77B-20ECFB5B8F7C}" dt="2023-10-30T23:57:07.569" v="25" actId="255"/>
          <ac:spMkLst>
            <pc:docMk/>
            <pc:sldMk cId="1715014323" sldId="278"/>
            <ac:spMk id="5" creationId="{03C488EA-2E3F-B88E-A5EE-9E9056243881}"/>
          </ac:spMkLst>
        </pc:spChg>
        <pc:spChg chg="mod">
          <ac:chgData name="Alicia Nyein" userId="a4b85e41-e753-4739-9dd1-ac2ca39dfce7" providerId="ADAL" clId="{BF2DB322-ED80-43A9-B77B-20ECFB5B8F7C}" dt="2023-11-01T17:52:33.700" v="1382" actId="20577"/>
          <ac:spMkLst>
            <pc:docMk/>
            <pc:sldMk cId="1715014323" sldId="278"/>
            <ac:spMk id="15" creationId="{AD2448E9-23DE-5954-E387-AE89B1436B96}"/>
          </ac:spMkLst>
        </pc:spChg>
      </pc:sldChg>
      <pc:sldChg chg="modSp mod">
        <pc:chgData name="Alicia Nyein" userId="a4b85e41-e753-4739-9dd1-ac2ca39dfce7" providerId="ADAL" clId="{BF2DB322-ED80-43A9-B77B-20ECFB5B8F7C}" dt="2023-10-30T23:57:14.731" v="26" actId="255"/>
        <pc:sldMkLst>
          <pc:docMk/>
          <pc:sldMk cId="434602539" sldId="279"/>
        </pc:sldMkLst>
        <pc:spChg chg="mod">
          <ac:chgData name="Alicia Nyein" userId="a4b85e41-e753-4739-9dd1-ac2ca39dfce7" providerId="ADAL" clId="{BF2DB322-ED80-43A9-B77B-20ECFB5B8F7C}" dt="2023-10-30T23:57:14.731" v="26" actId="255"/>
          <ac:spMkLst>
            <pc:docMk/>
            <pc:sldMk cId="434602539" sldId="279"/>
            <ac:spMk id="7" creationId="{23E01004-FF4F-07C9-8A51-4F1386856B32}"/>
          </ac:spMkLst>
        </pc:spChg>
      </pc:sldChg>
      <pc:sldChg chg="modSp mod">
        <pc:chgData name="Alicia Nyein" userId="a4b85e41-e753-4739-9dd1-ac2ca39dfce7" providerId="ADAL" clId="{BF2DB322-ED80-43A9-B77B-20ECFB5B8F7C}" dt="2023-10-31T16:05:36.239" v="61" actId="255"/>
        <pc:sldMkLst>
          <pc:docMk/>
          <pc:sldMk cId="1840536218" sldId="280"/>
        </pc:sldMkLst>
        <pc:spChg chg="mod">
          <ac:chgData name="Alicia Nyein" userId="a4b85e41-e753-4739-9dd1-ac2ca39dfce7" providerId="ADAL" clId="{BF2DB322-ED80-43A9-B77B-20ECFB5B8F7C}" dt="2023-10-31T16:05:36.239" v="61" actId="255"/>
          <ac:spMkLst>
            <pc:docMk/>
            <pc:sldMk cId="1840536218" sldId="280"/>
            <ac:spMk id="4" creationId="{54EF68C0-08DC-2FF6-DF35-A76C88C3F49A}"/>
          </ac:spMkLst>
        </pc:spChg>
      </pc:sldChg>
      <pc:sldChg chg="modSp mod">
        <pc:chgData name="Alicia Nyein" userId="a4b85e41-e753-4739-9dd1-ac2ca39dfce7" providerId="ADAL" clId="{BF2DB322-ED80-43A9-B77B-20ECFB5B8F7C}" dt="2023-10-31T16:32:46.684" v="83" actId="1076"/>
        <pc:sldMkLst>
          <pc:docMk/>
          <pc:sldMk cId="1511260750" sldId="281"/>
        </pc:sldMkLst>
        <pc:spChg chg="mod">
          <ac:chgData name="Alicia Nyein" userId="a4b85e41-e753-4739-9dd1-ac2ca39dfce7" providerId="ADAL" clId="{BF2DB322-ED80-43A9-B77B-20ECFB5B8F7C}" dt="2023-10-31T16:28:25.557" v="78" actId="14100"/>
          <ac:spMkLst>
            <pc:docMk/>
            <pc:sldMk cId="1511260750" sldId="281"/>
            <ac:spMk id="3" creationId="{00000000-0000-0000-0000-000000000000}"/>
          </ac:spMkLst>
        </pc:spChg>
        <pc:spChg chg="mod">
          <ac:chgData name="Alicia Nyein" userId="a4b85e41-e753-4739-9dd1-ac2ca39dfce7" providerId="ADAL" clId="{BF2DB322-ED80-43A9-B77B-20ECFB5B8F7C}" dt="2023-10-31T16:32:04.345" v="79" actId="1076"/>
          <ac:spMkLst>
            <pc:docMk/>
            <pc:sldMk cId="1511260750" sldId="281"/>
            <ac:spMk id="8" creationId="{C2E822AB-246E-056E-8F28-FB6E214C452E}"/>
          </ac:spMkLst>
        </pc:spChg>
        <pc:spChg chg="mod">
          <ac:chgData name="Alicia Nyein" userId="a4b85e41-e753-4739-9dd1-ac2ca39dfce7" providerId="ADAL" clId="{BF2DB322-ED80-43A9-B77B-20ECFB5B8F7C}" dt="2023-10-31T16:26:21.942" v="68" actId="14100"/>
          <ac:spMkLst>
            <pc:docMk/>
            <pc:sldMk cId="1511260750" sldId="281"/>
            <ac:spMk id="15" creationId="{AD2448E9-23DE-5954-E387-AE89B1436B96}"/>
          </ac:spMkLst>
        </pc:spChg>
        <pc:graphicFrameChg chg="mod">
          <ac:chgData name="Alicia Nyein" userId="a4b85e41-e753-4739-9dd1-ac2ca39dfce7" providerId="ADAL" clId="{BF2DB322-ED80-43A9-B77B-20ECFB5B8F7C}" dt="2023-10-31T16:32:35.502" v="82"/>
          <ac:graphicFrameMkLst>
            <pc:docMk/>
            <pc:sldMk cId="1511260750" sldId="281"/>
            <ac:graphicFrameMk id="9" creationId="{1F764525-9EBD-5D49-9FA8-4C15C03C9F36}"/>
          </ac:graphicFrameMkLst>
        </pc:graphicFrameChg>
        <pc:picChg chg="mod">
          <ac:chgData name="Alicia Nyein" userId="a4b85e41-e753-4739-9dd1-ac2ca39dfce7" providerId="ADAL" clId="{BF2DB322-ED80-43A9-B77B-20ECFB5B8F7C}" dt="2023-10-31T16:32:46.684" v="83" actId="1076"/>
          <ac:picMkLst>
            <pc:docMk/>
            <pc:sldMk cId="1511260750" sldId="281"/>
            <ac:picMk id="6" creationId="{03C570D6-DDDD-FF2C-B1BE-1FE10CDEE0AF}"/>
          </ac:picMkLst>
        </pc:picChg>
      </pc:sldChg>
      <pc:sldChg chg="addSp delSp modSp mod">
        <pc:chgData name="Alicia Nyein" userId="a4b85e41-e753-4739-9dd1-ac2ca39dfce7" providerId="ADAL" clId="{BF2DB322-ED80-43A9-B77B-20ECFB5B8F7C}" dt="2023-10-31T16:37:30.178" v="99" actId="478"/>
        <pc:sldMkLst>
          <pc:docMk/>
          <pc:sldMk cId="3950172015" sldId="282"/>
        </pc:sldMkLst>
        <pc:spChg chg="del">
          <ac:chgData name="Alicia Nyein" userId="a4b85e41-e753-4739-9dd1-ac2ca39dfce7" providerId="ADAL" clId="{BF2DB322-ED80-43A9-B77B-20ECFB5B8F7C}" dt="2023-10-31T16:33:25.770" v="88" actId="478"/>
          <ac:spMkLst>
            <pc:docMk/>
            <pc:sldMk cId="3950172015" sldId="282"/>
            <ac:spMk id="2" creationId="{00000000-0000-0000-0000-000000000000}"/>
          </ac:spMkLst>
        </pc:spChg>
        <pc:spChg chg="del">
          <ac:chgData name="Alicia Nyein" userId="a4b85e41-e753-4739-9dd1-ac2ca39dfce7" providerId="ADAL" clId="{BF2DB322-ED80-43A9-B77B-20ECFB5B8F7C}" dt="2023-10-31T16:37:30.178" v="99" actId="478"/>
          <ac:spMkLst>
            <pc:docMk/>
            <pc:sldMk cId="3950172015" sldId="282"/>
            <ac:spMk id="3" creationId="{00000000-0000-0000-0000-000000000000}"/>
          </ac:spMkLst>
        </pc:spChg>
        <pc:spChg chg="mod">
          <ac:chgData name="Alicia Nyein" userId="a4b85e41-e753-4739-9dd1-ac2ca39dfce7" providerId="ADAL" clId="{BF2DB322-ED80-43A9-B77B-20ECFB5B8F7C}" dt="2023-10-31T16:33:06.244" v="84" actId="255"/>
          <ac:spMkLst>
            <pc:docMk/>
            <pc:sldMk cId="3950172015" sldId="282"/>
            <ac:spMk id="5" creationId="{D1A74310-DE51-75B0-F812-CD47846013C8}"/>
          </ac:spMkLst>
        </pc:spChg>
        <pc:spChg chg="mod">
          <ac:chgData name="Alicia Nyein" userId="a4b85e41-e753-4739-9dd1-ac2ca39dfce7" providerId="ADAL" clId="{BF2DB322-ED80-43A9-B77B-20ECFB5B8F7C}" dt="2023-10-31T16:33:13.693" v="85" actId="1076"/>
          <ac:spMkLst>
            <pc:docMk/>
            <pc:sldMk cId="3950172015" sldId="282"/>
            <ac:spMk id="15" creationId="{AD2448E9-23DE-5954-E387-AE89B1436B96}"/>
          </ac:spMkLst>
        </pc:spChg>
        <pc:graphicFrameChg chg="mod">
          <ac:chgData name="Alicia Nyein" userId="a4b85e41-e753-4739-9dd1-ac2ca39dfce7" providerId="ADAL" clId="{BF2DB322-ED80-43A9-B77B-20ECFB5B8F7C}" dt="2023-10-31T16:33:21.887" v="87" actId="14100"/>
          <ac:graphicFrameMkLst>
            <pc:docMk/>
            <pc:sldMk cId="3950172015" sldId="282"/>
            <ac:graphicFrameMk id="9" creationId="{B828E090-6082-7A40-9998-704C28412AD9}"/>
          </ac:graphicFrameMkLst>
        </pc:graphicFrameChg>
        <pc:picChg chg="add mod">
          <ac:chgData name="Alicia Nyein" userId="a4b85e41-e753-4739-9dd1-ac2ca39dfce7" providerId="ADAL" clId="{BF2DB322-ED80-43A9-B77B-20ECFB5B8F7C}" dt="2023-10-31T16:36:25.863" v="98" actId="14100"/>
          <ac:picMkLst>
            <pc:docMk/>
            <pc:sldMk cId="3950172015" sldId="282"/>
            <ac:picMk id="4" creationId="{482B497C-1C2A-9080-A4B1-477F07AE7FB5}"/>
          </ac:picMkLst>
        </pc:picChg>
      </pc:sldChg>
      <pc:sldChg chg="modSp mod">
        <pc:chgData name="Alicia Nyein" userId="a4b85e41-e753-4739-9dd1-ac2ca39dfce7" providerId="ADAL" clId="{BF2DB322-ED80-43A9-B77B-20ECFB5B8F7C}" dt="2023-10-31T16:51:56.507" v="115" actId="1076"/>
        <pc:sldMkLst>
          <pc:docMk/>
          <pc:sldMk cId="2750847089" sldId="283"/>
        </pc:sldMkLst>
        <pc:spChg chg="mod">
          <ac:chgData name="Alicia Nyein" userId="a4b85e41-e753-4739-9dd1-ac2ca39dfce7" providerId="ADAL" clId="{BF2DB322-ED80-43A9-B77B-20ECFB5B8F7C}" dt="2023-10-31T16:48:18.159" v="102" actId="14100"/>
          <ac:spMkLst>
            <pc:docMk/>
            <pc:sldMk cId="2750847089" sldId="283"/>
            <ac:spMk id="2" creationId="{00000000-0000-0000-0000-000000000000}"/>
          </ac:spMkLst>
        </pc:spChg>
        <pc:spChg chg="mod">
          <ac:chgData name="Alicia Nyein" userId="a4b85e41-e753-4739-9dd1-ac2ca39dfce7" providerId="ADAL" clId="{BF2DB322-ED80-43A9-B77B-20ECFB5B8F7C}" dt="2023-10-31T16:48:06.225" v="101" actId="14100"/>
          <ac:spMkLst>
            <pc:docMk/>
            <pc:sldMk cId="2750847089" sldId="283"/>
            <ac:spMk id="3" creationId="{00000000-0000-0000-0000-000000000000}"/>
          </ac:spMkLst>
        </pc:spChg>
        <pc:spChg chg="mod">
          <ac:chgData name="Alicia Nyein" userId="a4b85e41-e753-4739-9dd1-ac2ca39dfce7" providerId="ADAL" clId="{BF2DB322-ED80-43A9-B77B-20ECFB5B8F7C}" dt="2023-10-31T16:47:49.389" v="100" actId="255"/>
          <ac:spMkLst>
            <pc:docMk/>
            <pc:sldMk cId="2750847089" sldId="283"/>
            <ac:spMk id="4" creationId="{527E6AD7-CA13-90AF-43C7-4B83BB85499C}"/>
          </ac:spMkLst>
        </pc:spChg>
        <pc:spChg chg="mod">
          <ac:chgData name="Alicia Nyein" userId="a4b85e41-e753-4739-9dd1-ac2ca39dfce7" providerId="ADAL" clId="{BF2DB322-ED80-43A9-B77B-20ECFB5B8F7C}" dt="2023-10-31T16:48:27.142" v="103" actId="1076"/>
          <ac:spMkLst>
            <pc:docMk/>
            <pc:sldMk cId="2750847089" sldId="283"/>
            <ac:spMk id="15" creationId="{AD2448E9-23DE-5954-E387-AE89B1436B96}"/>
          </ac:spMkLst>
        </pc:spChg>
        <pc:graphicFrameChg chg="mod">
          <ac:chgData name="Alicia Nyein" userId="a4b85e41-e753-4739-9dd1-ac2ca39dfce7" providerId="ADAL" clId="{BF2DB322-ED80-43A9-B77B-20ECFB5B8F7C}" dt="2023-10-31T16:51:45.276" v="114" actId="1076"/>
          <ac:graphicFrameMkLst>
            <pc:docMk/>
            <pc:sldMk cId="2750847089" sldId="283"/>
            <ac:graphicFrameMk id="8" creationId="{3BAC0E3D-EC1E-7F46-899C-080AB71F97EB}"/>
          </ac:graphicFrameMkLst>
        </pc:graphicFrameChg>
        <pc:graphicFrameChg chg="mod">
          <ac:chgData name="Alicia Nyein" userId="a4b85e41-e753-4739-9dd1-ac2ca39dfce7" providerId="ADAL" clId="{BF2DB322-ED80-43A9-B77B-20ECFB5B8F7C}" dt="2023-10-31T16:51:41.249" v="113" actId="1076"/>
          <ac:graphicFrameMkLst>
            <pc:docMk/>
            <pc:sldMk cId="2750847089" sldId="283"/>
            <ac:graphicFrameMk id="9" creationId="{AB586E1E-4B28-6C49-B455-1EC3BF630785}"/>
          </ac:graphicFrameMkLst>
        </pc:graphicFrameChg>
        <pc:picChg chg="mod">
          <ac:chgData name="Alicia Nyein" userId="a4b85e41-e753-4739-9dd1-ac2ca39dfce7" providerId="ADAL" clId="{BF2DB322-ED80-43A9-B77B-20ECFB5B8F7C}" dt="2023-10-31T16:51:56.507" v="115" actId="1076"/>
          <ac:picMkLst>
            <pc:docMk/>
            <pc:sldMk cId="2750847089" sldId="283"/>
            <ac:picMk id="6" creationId="{03C570D6-DDDD-FF2C-B1BE-1FE10CDEE0AF}"/>
          </ac:picMkLst>
        </pc:picChg>
      </pc:sldChg>
      <pc:sldChg chg="modSp mod">
        <pc:chgData name="Alicia Nyein" userId="a4b85e41-e753-4739-9dd1-ac2ca39dfce7" providerId="ADAL" clId="{BF2DB322-ED80-43A9-B77B-20ECFB5B8F7C}" dt="2023-10-31T16:52:38.640" v="118" actId="14100"/>
        <pc:sldMkLst>
          <pc:docMk/>
          <pc:sldMk cId="2732999038" sldId="284"/>
        </pc:sldMkLst>
        <pc:spChg chg="mod">
          <ac:chgData name="Alicia Nyein" userId="a4b85e41-e753-4739-9dd1-ac2ca39dfce7" providerId="ADAL" clId="{BF2DB322-ED80-43A9-B77B-20ECFB5B8F7C}" dt="2023-10-31T16:52:26.045" v="117" actId="14100"/>
          <ac:spMkLst>
            <pc:docMk/>
            <pc:sldMk cId="2732999038" sldId="284"/>
            <ac:spMk id="2" creationId="{00000000-0000-0000-0000-000000000000}"/>
          </ac:spMkLst>
        </pc:spChg>
        <pc:spChg chg="mod">
          <ac:chgData name="Alicia Nyein" userId="a4b85e41-e753-4739-9dd1-ac2ca39dfce7" providerId="ADAL" clId="{BF2DB322-ED80-43A9-B77B-20ECFB5B8F7C}" dt="2023-10-31T16:52:38.640" v="118" actId="14100"/>
          <ac:spMkLst>
            <pc:docMk/>
            <pc:sldMk cId="2732999038" sldId="284"/>
            <ac:spMk id="3" creationId="{00000000-0000-0000-0000-000000000000}"/>
          </ac:spMkLst>
        </pc:spChg>
        <pc:spChg chg="mod">
          <ac:chgData name="Alicia Nyein" userId="a4b85e41-e753-4739-9dd1-ac2ca39dfce7" providerId="ADAL" clId="{BF2DB322-ED80-43A9-B77B-20ECFB5B8F7C}" dt="2023-10-31T16:52:15.952" v="116" actId="255"/>
          <ac:spMkLst>
            <pc:docMk/>
            <pc:sldMk cId="2732999038" sldId="284"/>
            <ac:spMk id="5" creationId="{D93DE673-7A8D-7390-B0DB-EAC939CD75DB}"/>
          </ac:spMkLst>
        </pc:spChg>
      </pc:sldChg>
      <pc:sldChg chg="modSp mod">
        <pc:chgData name="Alicia Nyein" userId="a4b85e41-e753-4739-9dd1-ac2ca39dfce7" providerId="ADAL" clId="{BF2DB322-ED80-43A9-B77B-20ECFB5B8F7C}" dt="2023-10-31T16:54:02.663" v="130" actId="14100"/>
        <pc:sldMkLst>
          <pc:docMk/>
          <pc:sldMk cId="360344655" sldId="285"/>
        </pc:sldMkLst>
        <pc:spChg chg="mod">
          <ac:chgData name="Alicia Nyein" userId="a4b85e41-e753-4739-9dd1-ac2ca39dfce7" providerId="ADAL" clId="{BF2DB322-ED80-43A9-B77B-20ECFB5B8F7C}" dt="2023-10-31T16:53:01.080" v="120" actId="14100"/>
          <ac:spMkLst>
            <pc:docMk/>
            <pc:sldMk cId="360344655" sldId="285"/>
            <ac:spMk id="2" creationId="{00000000-0000-0000-0000-000000000000}"/>
          </ac:spMkLst>
        </pc:spChg>
        <pc:spChg chg="mod">
          <ac:chgData name="Alicia Nyein" userId="a4b85e41-e753-4739-9dd1-ac2ca39dfce7" providerId="ADAL" clId="{BF2DB322-ED80-43A9-B77B-20ECFB5B8F7C}" dt="2023-10-31T16:53:08.803" v="121" actId="14100"/>
          <ac:spMkLst>
            <pc:docMk/>
            <pc:sldMk cId="360344655" sldId="285"/>
            <ac:spMk id="3" creationId="{00000000-0000-0000-0000-000000000000}"/>
          </ac:spMkLst>
        </pc:spChg>
        <pc:spChg chg="mod">
          <ac:chgData name="Alicia Nyein" userId="a4b85e41-e753-4739-9dd1-ac2ca39dfce7" providerId="ADAL" clId="{BF2DB322-ED80-43A9-B77B-20ECFB5B8F7C}" dt="2023-10-31T16:53:45.210" v="126" actId="1076"/>
          <ac:spMkLst>
            <pc:docMk/>
            <pc:sldMk cId="360344655" sldId="285"/>
            <ac:spMk id="4" creationId="{3FF86093-CF15-BF2E-1183-969BD89F59A0}"/>
          </ac:spMkLst>
        </pc:spChg>
        <pc:graphicFrameChg chg="mod">
          <ac:chgData name="Alicia Nyein" userId="a4b85e41-e753-4739-9dd1-ac2ca39dfce7" providerId="ADAL" clId="{BF2DB322-ED80-43A9-B77B-20ECFB5B8F7C}" dt="2023-10-31T16:54:02.663" v="130" actId="14100"/>
          <ac:graphicFrameMkLst>
            <pc:docMk/>
            <pc:sldMk cId="360344655" sldId="285"/>
            <ac:graphicFrameMk id="8" creationId="{63B6A1D2-4F8C-7147-9150-F65904FB3E83}"/>
          </ac:graphicFrameMkLst>
        </pc:graphicFrameChg>
      </pc:sldChg>
      <pc:sldChg chg="modSp mod">
        <pc:chgData name="Alicia Nyein" userId="a4b85e41-e753-4739-9dd1-ac2ca39dfce7" providerId="ADAL" clId="{BF2DB322-ED80-43A9-B77B-20ECFB5B8F7C}" dt="2023-10-31T21:34:33.892" v="347" actId="20577"/>
        <pc:sldMkLst>
          <pc:docMk/>
          <pc:sldMk cId="2889252613" sldId="286"/>
        </pc:sldMkLst>
        <pc:spChg chg="mod">
          <ac:chgData name="Alicia Nyein" userId="a4b85e41-e753-4739-9dd1-ac2ca39dfce7" providerId="ADAL" clId="{BF2DB322-ED80-43A9-B77B-20ECFB5B8F7C}" dt="2023-10-31T16:54:14.686" v="131" actId="14100"/>
          <ac:spMkLst>
            <pc:docMk/>
            <pc:sldMk cId="2889252613" sldId="286"/>
            <ac:spMk id="2" creationId="{00000000-0000-0000-0000-000000000000}"/>
          </ac:spMkLst>
        </pc:spChg>
        <pc:spChg chg="mod">
          <ac:chgData name="Alicia Nyein" userId="a4b85e41-e753-4739-9dd1-ac2ca39dfce7" providerId="ADAL" clId="{BF2DB322-ED80-43A9-B77B-20ECFB5B8F7C}" dt="2023-10-31T16:54:25.294" v="132" actId="14100"/>
          <ac:spMkLst>
            <pc:docMk/>
            <pc:sldMk cId="2889252613" sldId="286"/>
            <ac:spMk id="3" creationId="{00000000-0000-0000-0000-000000000000}"/>
          </ac:spMkLst>
        </pc:spChg>
        <pc:spChg chg="mod">
          <ac:chgData name="Alicia Nyein" userId="a4b85e41-e753-4739-9dd1-ac2ca39dfce7" providerId="ADAL" clId="{BF2DB322-ED80-43A9-B77B-20ECFB5B8F7C}" dt="2023-10-31T16:54:32.214" v="133" actId="255"/>
          <ac:spMkLst>
            <pc:docMk/>
            <pc:sldMk cId="2889252613" sldId="286"/>
            <ac:spMk id="7" creationId="{6187B8D6-3550-6CF8-3ED9-21C8D7E781D4}"/>
          </ac:spMkLst>
        </pc:spChg>
        <pc:spChg chg="mod">
          <ac:chgData name="Alicia Nyein" userId="a4b85e41-e753-4739-9dd1-ac2ca39dfce7" providerId="ADAL" clId="{BF2DB322-ED80-43A9-B77B-20ECFB5B8F7C}" dt="2023-10-31T21:34:33.892" v="347" actId="20577"/>
          <ac:spMkLst>
            <pc:docMk/>
            <pc:sldMk cId="2889252613" sldId="286"/>
            <ac:spMk id="9" creationId="{645A5233-7FA2-B5BF-8FB6-01291B45B06F}"/>
          </ac:spMkLst>
        </pc:spChg>
        <pc:graphicFrameChg chg="mod">
          <ac:chgData name="Alicia Nyein" userId="a4b85e41-e753-4739-9dd1-ac2ca39dfce7" providerId="ADAL" clId="{BF2DB322-ED80-43A9-B77B-20ECFB5B8F7C}" dt="2023-10-31T16:54:38.791" v="134" actId="14100"/>
          <ac:graphicFrameMkLst>
            <pc:docMk/>
            <pc:sldMk cId="2889252613" sldId="286"/>
            <ac:graphicFrameMk id="8" creationId="{05893078-A35E-6E48-A1CD-FE6F5EF1B319}"/>
          </ac:graphicFrameMkLst>
        </pc:graphicFrameChg>
      </pc:sldChg>
      <pc:sldChg chg="modSp mod">
        <pc:chgData name="Alicia Nyein" userId="a4b85e41-e753-4739-9dd1-ac2ca39dfce7" providerId="ADAL" clId="{BF2DB322-ED80-43A9-B77B-20ECFB5B8F7C}" dt="2023-10-31T16:55:23.613" v="138" actId="14100"/>
        <pc:sldMkLst>
          <pc:docMk/>
          <pc:sldMk cId="2566034228" sldId="287"/>
        </pc:sldMkLst>
        <pc:spChg chg="mod">
          <ac:chgData name="Alicia Nyein" userId="a4b85e41-e753-4739-9dd1-ac2ca39dfce7" providerId="ADAL" clId="{BF2DB322-ED80-43A9-B77B-20ECFB5B8F7C}" dt="2023-10-31T16:55:11.252" v="136" actId="14100"/>
          <ac:spMkLst>
            <pc:docMk/>
            <pc:sldMk cId="2566034228" sldId="287"/>
            <ac:spMk id="2" creationId="{00000000-0000-0000-0000-000000000000}"/>
          </ac:spMkLst>
        </pc:spChg>
        <pc:spChg chg="mod">
          <ac:chgData name="Alicia Nyein" userId="a4b85e41-e753-4739-9dd1-ac2ca39dfce7" providerId="ADAL" clId="{BF2DB322-ED80-43A9-B77B-20ECFB5B8F7C}" dt="2023-10-31T16:55:18.269" v="137" actId="14100"/>
          <ac:spMkLst>
            <pc:docMk/>
            <pc:sldMk cId="2566034228" sldId="287"/>
            <ac:spMk id="3" creationId="{00000000-0000-0000-0000-000000000000}"/>
          </ac:spMkLst>
        </pc:spChg>
        <pc:spChg chg="mod">
          <ac:chgData name="Alicia Nyein" userId="a4b85e41-e753-4739-9dd1-ac2ca39dfce7" providerId="ADAL" clId="{BF2DB322-ED80-43A9-B77B-20ECFB5B8F7C}" dt="2023-10-31T16:55:03.577" v="135" actId="255"/>
          <ac:spMkLst>
            <pc:docMk/>
            <pc:sldMk cId="2566034228" sldId="287"/>
            <ac:spMk id="4" creationId="{5D4F4CBC-9FB7-080B-A405-EA04B7083A7F}"/>
          </ac:spMkLst>
        </pc:spChg>
        <pc:graphicFrameChg chg="mod">
          <ac:chgData name="Alicia Nyein" userId="a4b85e41-e753-4739-9dd1-ac2ca39dfce7" providerId="ADAL" clId="{BF2DB322-ED80-43A9-B77B-20ECFB5B8F7C}" dt="2023-10-31T16:55:23.613" v="138" actId="14100"/>
          <ac:graphicFrameMkLst>
            <pc:docMk/>
            <pc:sldMk cId="2566034228" sldId="287"/>
            <ac:graphicFrameMk id="8" creationId="{A1C7836B-68D0-6147-9060-CD87907C6C51}"/>
          </ac:graphicFrameMkLst>
        </pc:graphicFrameChg>
      </pc:sldChg>
      <pc:sldChg chg="modSp mod">
        <pc:chgData name="Alicia Nyein" userId="a4b85e41-e753-4739-9dd1-ac2ca39dfce7" providerId="ADAL" clId="{BF2DB322-ED80-43A9-B77B-20ECFB5B8F7C}" dt="2023-10-31T16:55:51.911" v="142" actId="14100"/>
        <pc:sldMkLst>
          <pc:docMk/>
          <pc:sldMk cId="2631559153" sldId="288"/>
        </pc:sldMkLst>
        <pc:spChg chg="mod">
          <ac:chgData name="Alicia Nyein" userId="a4b85e41-e753-4739-9dd1-ac2ca39dfce7" providerId="ADAL" clId="{BF2DB322-ED80-43A9-B77B-20ECFB5B8F7C}" dt="2023-10-31T16:55:44.877" v="141" actId="14100"/>
          <ac:spMkLst>
            <pc:docMk/>
            <pc:sldMk cId="2631559153" sldId="288"/>
            <ac:spMk id="2" creationId="{00000000-0000-0000-0000-000000000000}"/>
          </ac:spMkLst>
        </pc:spChg>
        <pc:spChg chg="mod">
          <ac:chgData name="Alicia Nyein" userId="a4b85e41-e753-4739-9dd1-ac2ca39dfce7" providerId="ADAL" clId="{BF2DB322-ED80-43A9-B77B-20ECFB5B8F7C}" dt="2023-10-31T16:55:51.911" v="142" actId="14100"/>
          <ac:spMkLst>
            <pc:docMk/>
            <pc:sldMk cId="2631559153" sldId="288"/>
            <ac:spMk id="3" creationId="{00000000-0000-0000-0000-000000000000}"/>
          </ac:spMkLst>
        </pc:spChg>
        <pc:spChg chg="mod">
          <ac:chgData name="Alicia Nyein" userId="a4b85e41-e753-4739-9dd1-ac2ca39dfce7" providerId="ADAL" clId="{BF2DB322-ED80-43A9-B77B-20ECFB5B8F7C}" dt="2023-10-31T16:55:34.180" v="139" actId="255"/>
          <ac:spMkLst>
            <pc:docMk/>
            <pc:sldMk cId="2631559153" sldId="288"/>
            <ac:spMk id="7" creationId="{0E5023DB-B0C6-E6A1-44E9-25AD42C264A7}"/>
          </ac:spMkLst>
        </pc:spChg>
      </pc:sldChg>
      <pc:sldChg chg="modSp mod">
        <pc:chgData name="Alicia Nyein" userId="a4b85e41-e753-4739-9dd1-ac2ca39dfce7" providerId="ADAL" clId="{BF2DB322-ED80-43A9-B77B-20ECFB5B8F7C}" dt="2023-10-31T16:56:45.535" v="147" actId="14100"/>
        <pc:sldMkLst>
          <pc:docMk/>
          <pc:sldMk cId="1047895583" sldId="289"/>
        </pc:sldMkLst>
        <pc:spChg chg="mod">
          <ac:chgData name="Alicia Nyein" userId="a4b85e41-e753-4739-9dd1-ac2ca39dfce7" providerId="ADAL" clId="{BF2DB322-ED80-43A9-B77B-20ECFB5B8F7C}" dt="2023-10-31T16:56:25.316" v="144" actId="14100"/>
          <ac:spMkLst>
            <pc:docMk/>
            <pc:sldMk cId="1047895583" sldId="289"/>
            <ac:spMk id="2" creationId="{00000000-0000-0000-0000-000000000000}"/>
          </ac:spMkLst>
        </pc:spChg>
        <pc:spChg chg="mod">
          <ac:chgData name="Alicia Nyein" userId="a4b85e41-e753-4739-9dd1-ac2ca39dfce7" providerId="ADAL" clId="{BF2DB322-ED80-43A9-B77B-20ECFB5B8F7C}" dt="2023-10-31T16:56:32.955" v="145" actId="14100"/>
          <ac:spMkLst>
            <pc:docMk/>
            <pc:sldMk cId="1047895583" sldId="289"/>
            <ac:spMk id="3" creationId="{00000000-0000-0000-0000-000000000000}"/>
          </ac:spMkLst>
        </pc:spChg>
        <pc:spChg chg="mod">
          <ac:chgData name="Alicia Nyein" userId="a4b85e41-e753-4739-9dd1-ac2ca39dfce7" providerId="ADAL" clId="{BF2DB322-ED80-43A9-B77B-20ECFB5B8F7C}" dt="2023-10-31T16:56:17.518" v="143" actId="255"/>
          <ac:spMkLst>
            <pc:docMk/>
            <pc:sldMk cId="1047895583" sldId="289"/>
            <ac:spMk id="7" creationId="{160B22D1-C7AC-28F3-F838-728B78DCFCA1}"/>
          </ac:spMkLst>
        </pc:spChg>
        <pc:graphicFrameChg chg="mod modGraphic">
          <ac:chgData name="Alicia Nyein" userId="a4b85e41-e753-4739-9dd1-ac2ca39dfce7" providerId="ADAL" clId="{BF2DB322-ED80-43A9-B77B-20ECFB5B8F7C}" dt="2023-10-31T16:56:45.535" v="147" actId="14100"/>
          <ac:graphicFrameMkLst>
            <pc:docMk/>
            <pc:sldMk cId="1047895583" sldId="289"/>
            <ac:graphicFrameMk id="13" creationId="{752B1D24-2308-318D-405D-98AC1E060B05}"/>
          </ac:graphicFrameMkLst>
        </pc:graphicFrameChg>
      </pc:sldChg>
      <pc:sldChg chg="modSp mod">
        <pc:chgData name="Alicia Nyein" userId="a4b85e41-e753-4739-9dd1-ac2ca39dfce7" providerId="ADAL" clId="{BF2DB322-ED80-43A9-B77B-20ECFB5B8F7C}" dt="2023-10-31T16:57:21.865" v="152" actId="255"/>
        <pc:sldMkLst>
          <pc:docMk/>
          <pc:sldMk cId="3827267842" sldId="290"/>
        </pc:sldMkLst>
        <pc:spChg chg="mod">
          <ac:chgData name="Alicia Nyein" userId="a4b85e41-e753-4739-9dd1-ac2ca39dfce7" providerId="ADAL" clId="{BF2DB322-ED80-43A9-B77B-20ECFB5B8F7C}" dt="2023-10-31T16:57:03.890" v="149" actId="14100"/>
          <ac:spMkLst>
            <pc:docMk/>
            <pc:sldMk cId="3827267842" sldId="290"/>
            <ac:spMk id="2" creationId="{00000000-0000-0000-0000-000000000000}"/>
          </ac:spMkLst>
        </pc:spChg>
        <pc:spChg chg="mod">
          <ac:chgData name="Alicia Nyein" userId="a4b85e41-e753-4739-9dd1-ac2ca39dfce7" providerId="ADAL" clId="{BF2DB322-ED80-43A9-B77B-20ECFB5B8F7C}" dt="2023-10-31T16:57:10.151" v="150" actId="14100"/>
          <ac:spMkLst>
            <pc:docMk/>
            <pc:sldMk cId="3827267842" sldId="290"/>
            <ac:spMk id="3" creationId="{00000000-0000-0000-0000-000000000000}"/>
          </ac:spMkLst>
        </pc:spChg>
        <pc:spChg chg="mod">
          <ac:chgData name="Alicia Nyein" userId="a4b85e41-e753-4739-9dd1-ac2ca39dfce7" providerId="ADAL" clId="{BF2DB322-ED80-43A9-B77B-20ECFB5B8F7C}" dt="2023-10-31T16:56:55.443" v="148" actId="255"/>
          <ac:spMkLst>
            <pc:docMk/>
            <pc:sldMk cId="3827267842" sldId="290"/>
            <ac:spMk id="5" creationId="{902D0A9C-8951-75B1-5219-27919C8DC85D}"/>
          </ac:spMkLst>
        </pc:spChg>
        <pc:spChg chg="mod">
          <ac:chgData name="Alicia Nyein" userId="a4b85e41-e753-4739-9dd1-ac2ca39dfce7" providerId="ADAL" clId="{BF2DB322-ED80-43A9-B77B-20ECFB5B8F7C}" dt="2023-10-31T16:57:21.865" v="152" actId="255"/>
          <ac:spMkLst>
            <pc:docMk/>
            <pc:sldMk cId="3827267842" sldId="290"/>
            <ac:spMk id="9" creationId="{9A597597-E598-2CE2-D51F-21F0C12A2152}"/>
          </ac:spMkLst>
        </pc:spChg>
      </pc:sldChg>
      <pc:sldChg chg="modSp mod">
        <pc:chgData name="Alicia Nyein" userId="a4b85e41-e753-4739-9dd1-ac2ca39dfce7" providerId="ADAL" clId="{BF2DB322-ED80-43A9-B77B-20ECFB5B8F7C}" dt="2023-10-31T17:00:34.326" v="157" actId="14100"/>
        <pc:sldMkLst>
          <pc:docMk/>
          <pc:sldMk cId="4165635565" sldId="291"/>
        </pc:sldMkLst>
        <pc:spChg chg="mod">
          <ac:chgData name="Alicia Nyein" userId="a4b85e41-e753-4739-9dd1-ac2ca39dfce7" providerId="ADAL" clId="{BF2DB322-ED80-43A9-B77B-20ECFB5B8F7C}" dt="2023-10-31T17:00:21.902" v="155" actId="14100"/>
          <ac:spMkLst>
            <pc:docMk/>
            <pc:sldMk cId="4165635565" sldId="291"/>
            <ac:spMk id="4" creationId="{00000000-0000-0000-0000-000000000000}"/>
          </ac:spMkLst>
        </pc:spChg>
        <pc:spChg chg="mod">
          <ac:chgData name="Alicia Nyein" userId="a4b85e41-e753-4739-9dd1-ac2ca39dfce7" providerId="ADAL" clId="{BF2DB322-ED80-43A9-B77B-20ECFB5B8F7C}" dt="2023-10-31T16:57:35.742" v="153" actId="255"/>
          <ac:spMkLst>
            <pc:docMk/>
            <pc:sldMk cId="4165635565" sldId="291"/>
            <ac:spMk id="5" creationId="{CB19E4B4-B5C9-A0FB-A0EB-0624E2D1B3F3}"/>
          </ac:spMkLst>
        </pc:spChg>
        <pc:spChg chg="mod">
          <ac:chgData name="Alicia Nyein" userId="a4b85e41-e753-4739-9dd1-ac2ca39dfce7" providerId="ADAL" clId="{BF2DB322-ED80-43A9-B77B-20ECFB5B8F7C}" dt="2023-10-31T17:00:34.326" v="157" actId="14100"/>
          <ac:spMkLst>
            <pc:docMk/>
            <pc:sldMk cId="4165635565" sldId="291"/>
            <ac:spMk id="8" creationId="{00000000-0000-0000-0000-000000000000}"/>
          </ac:spMkLst>
        </pc:spChg>
      </pc:sldChg>
      <pc:sldChg chg="modSp mod">
        <pc:chgData name="Alicia Nyein" userId="a4b85e41-e753-4739-9dd1-ac2ca39dfce7" providerId="ADAL" clId="{BF2DB322-ED80-43A9-B77B-20ECFB5B8F7C}" dt="2023-10-31T17:01:41.322" v="161" actId="14100"/>
        <pc:sldMkLst>
          <pc:docMk/>
          <pc:sldMk cId="2276100655" sldId="293"/>
        </pc:sldMkLst>
        <pc:spChg chg="mod">
          <ac:chgData name="Alicia Nyein" userId="a4b85e41-e753-4739-9dd1-ac2ca39dfce7" providerId="ADAL" clId="{BF2DB322-ED80-43A9-B77B-20ECFB5B8F7C}" dt="2023-10-31T17:01:34.771" v="160" actId="14100"/>
          <ac:spMkLst>
            <pc:docMk/>
            <pc:sldMk cId="2276100655" sldId="293"/>
            <ac:spMk id="2" creationId="{00000000-0000-0000-0000-000000000000}"/>
          </ac:spMkLst>
        </pc:spChg>
        <pc:spChg chg="mod">
          <ac:chgData name="Alicia Nyein" userId="a4b85e41-e753-4739-9dd1-ac2ca39dfce7" providerId="ADAL" clId="{BF2DB322-ED80-43A9-B77B-20ECFB5B8F7C}" dt="2023-10-31T17:01:41.322" v="161" actId="14100"/>
          <ac:spMkLst>
            <pc:docMk/>
            <pc:sldMk cId="2276100655" sldId="293"/>
            <ac:spMk id="3" creationId="{00000000-0000-0000-0000-000000000000}"/>
          </ac:spMkLst>
        </pc:spChg>
      </pc:sldChg>
      <pc:sldChg chg="modSp mod">
        <pc:chgData name="Alicia Nyein" userId="a4b85e41-e753-4739-9dd1-ac2ca39dfce7" providerId="ADAL" clId="{BF2DB322-ED80-43A9-B77B-20ECFB5B8F7C}" dt="2023-10-31T17:02:03.011" v="163" actId="14100"/>
        <pc:sldMkLst>
          <pc:docMk/>
          <pc:sldMk cId="1839813706" sldId="294"/>
        </pc:sldMkLst>
        <pc:spChg chg="mod">
          <ac:chgData name="Alicia Nyein" userId="a4b85e41-e753-4739-9dd1-ac2ca39dfce7" providerId="ADAL" clId="{BF2DB322-ED80-43A9-B77B-20ECFB5B8F7C}" dt="2023-10-31T17:01:53.674" v="162" actId="14100"/>
          <ac:spMkLst>
            <pc:docMk/>
            <pc:sldMk cId="1839813706" sldId="294"/>
            <ac:spMk id="2" creationId="{00000000-0000-0000-0000-000000000000}"/>
          </ac:spMkLst>
        </pc:spChg>
        <pc:spChg chg="mod">
          <ac:chgData name="Alicia Nyein" userId="a4b85e41-e753-4739-9dd1-ac2ca39dfce7" providerId="ADAL" clId="{BF2DB322-ED80-43A9-B77B-20ECFB5B8F7C}" dt="2023-10-31T17:02:03.011" v="163" actId="14100"/>
          <ac:spMkLst>
            <pc:docMk/>
            <pc:sldMk cId="1839813706" sldId="294"/>
            <ac:spMk id="3" creationId="{00000000-0000-0000-0000-000000000000}"/>
          </ac:spMkLst>
        </pc:spChg>
      </pc:sldChg>
      <pc:sldChg chg="modSp mod">
        <pc:chgData name="Alicia Nyein" userId="a4b85e41-e753-4739-9dd1-ac2ca39dfce7" providerId="ADAL" clId="{BF2DB322-ED80-43A9-B77B-20ECFB5B8F7C}" dt="2023-10-31T21:22:36.100" v="308" actId="20577"/>
        <pc:sldMkLst>
          <pc:docMk/>
          <pc:sldMk cId="3925638572" sldId="295"/>
        </pc:sldMkLst>
        <pc:spChg chg="mod">
          <ac:chgData name="Alicia Nyein" userId="a4b85e41-e753-4739-9dd1-ac2ca39dfce7" providerId="ADAL" clId="{BF2DB322-ED80-43A9-B77B-20ECFB5B8F7C}" dt="2023-10-31T17:02:17.124" v="164" actId="14100"/>
          <ac:spMkLst>
            <pc:docMk/>
            <pc:sldMk cId="3925638572" sldId="295"/>
            <ac:spMk id="2" creationId="{00000000-0000-0000-0000-000000000000}"/>
          </ac:spMkLst>
        </pc:spChg>
        <pc:spChg chg="mod">
          <ac:chgData name="Alicia Nyein" userId="a4b85e41-e753-4739-9dd1-ac2ca39dfce7" providerId="ADAL" clId="{BF2DB322-ED80-43A9-B77B-20ECFB5B8F7C}" dt="2023-10-31T17:02:25.818" v="165" actId="14100"/>
          <ac:spMkLst>
            <pc:docMk/>
            <pc:sldMk cId="3925638572" sldId="295"/>
            <ac:spMk id="3" creationId="{00000000-0000-0000-0000-000000000000}"/>
          </ac:spMkLst>
        </pc:spChg>
        <pc:spChg chg="mod">
          <ac:chgData name="Alicia Nyein" userId="a4b85e41-e753-4739-9dd1-ac2ca39dfce7" providerId="ADAL" clId="{BF2DB322-ED80-43A9-B77B-20ECFB5B8F7C}" dt="2023-10-31T21:22:36.100" v="308" actId="20577"/>
          <ac:spMkLst>
            <pc:docMk/>
            <pc:sldMk cId="3925638572" sldId="295"/>
            <ac:spMk id="13" creationId="{00000000-0000-0000-0000-000000000000}"/>
          </ac:spMkLst>
        </pc:spChg>
      </pc:sldChg>
      <pc:sldChg chg="modSp mod">
        <pc:chgData name="Alicia Nyein" userId="a4b85e41-e753-4739-9dd1-ac2ca39dfce7" providerId="ADAL" clId="{BF2DB322-ED80-43A9-B77B-20ECFB5B8F7C}" dt="2023-10-31T17:02:43.874" v="167" actId="14100"/>
        <pc:sldMkLst>
          <pc:docMk/>
          <pc:sldMk cId="3970642726" sldId="296"/>
        </pc:sldMkLst>
        <pc:spChg chg="mod">
          <ac:chgData name="Alicia Nyein" userId="a4b85e41-e753-4739-9dd1-ac2ca39dfce7" providerId="ADAL" clId="{BF2DB322-ED80-43A9-B77B-20ECFB5B8F7C}" dt="2023-10-31T17:02:35.434" v="166" actId="14100"/>
          <ac:spMkLst>
            <pc:docMk/>
            <pc:sldMk cId="3970642726" sldId="296"/>
            <ac:spMk id="2" creationId="{00000000-0000-0000-0000-000000000000}"/>
          </ac:spMkLst>
        </pc:spChg>
        <pc:spChg chg="mod">
          <ac:chgData name="Alicia Nyein" userId="a4b85e41-e753-4739-9dd1-ac2ca39dfce7" providerId="ADAL" clId="{BF2DB322-ED80-43A9-B77B-20ECFB5B8F7C}" dt="2023-10-31T17:02:43.874" v="167" actId="14100"/>
          <ac:spMkLst>
            <pc:docMk/>
            <pc:sldMk cId="3970642726" sldId="296"/>
            <ac:spMk id="3" creationId="{00000000-0000-0000-0000-000000000000}"/>
          </ac:spMkLst>
        </pc:spChg>
      </pc:sldChg>
      <pc:sldChg chg="modSp mod">
        <pc:chgData name="Alicia Nyein" userId="a4b85e41-e753-4739-9dd1-ac2ca39dfce7" providerId="ADAL" clId="{BF2DB322-ED80-43A9-B77B-20ECFB5B8F7C}" dt="2023-10-31T17:03:07.113" v="169" actId="14100"/>
        <pc:sldMkLst>
          <pc:docMk/>
          <pc:sldMk cId="2547730497" sldId="297"/>
        </pc:sldMkLst>
        <pc:spChg chg="mod">
          <ac:chgData name="Alicia Nyein" userId="a4b85e41-e753-4739-9dd1-ac2ca39dfce7" providerId="ADAL" clId="{BF2DB322-ED80-43A9-B77B-20ECFB5B8F7C}" dt="2023-10-31T17:02:58.897" v="168" actId="14100"/>
          <ac:spMkLst>
            <pc:docMk/>
            <pc:sldMk cId="2547730497" sldId="297"/>
            <ac:spMk id="2" creationId="{00000000-0000-0000-0000-000000000000}"/>
          </ac:spMkLst>
        </pc:spChg>
        <pc:spChg chg="mod">
          <ac:chgData name="Alicia Nyein" userId="a4b85e41-e753-4739-9dd1-ac2ca39dfce7" providerId="ADAL" clId="{BF2DB322-ED80-43A9-B77B-20ECFB5B8F7C}" dt="2023-10-31T17:03:07.113" v="169" actId="14100"/>
          <ac:spMkLst>
            <pc:docMk/>
            <pc:sldMk cId="2547730497" sldId="297"/>
            <ac:spMk id="3" creationId="{00000000-0000-0000-0000-000000000000}"/>
          </ac:spMkLst>
        </pc:spChg>
      </pc:sldChg>
      <pc:sldChg chg="delSp modSp mod">
        <pc:chgData name="Alicia Nyein" userId="a4b85e41-e753-4739-9dd1-ac2ca39dfce7" providerId="ADAL" clId="{BF2DB322-ED80-43A9-B77B-20ECFB5B8F7C}" dt="2023-10-31T17:03:26.475" v="171" actId="14100"/>
        <pc:sldMkLst>
          <pc:docMk/>
          <pc:sldMk cId="1354459795" sldId="298"/>
        </pc:sldMkLst>
        <pc:spChg chg="del">
          <ac:chgData name="Alicia Nyein" userId="a4b85e41-e753-4739-9dd1-ac2ca39dfce7" providerId="ADAL" clId="{BF2DB322-ED80-43A9-B77B-20ECFB5B8F7C}" dt="2023-10-31T17:03:17.213" v="170" actId="478"/>
          <ac:spMkLst>
            <pc:docMk/>
            <pc:sldMk cId="1354459795" sldId="298"/>
            <ac:spMk id="2" creationId="{00000000-0000-0000-0000-000000000000}"/>
          </ac:spMkLst>
        </pc:spChg>
        <pc:spChg chg="mod">
          <ac:chgData name="Alicia Nyein" userId="a4b85e41-e753-4739-9dd1-ac2ca39dfce7" providerId="ADAL" clId="{BF2DB322-ED80-43A9-B77B-20ECFB5B8F7C}" dt="2023-10-31T17:03:26.475" v="171" actId="14100"/>
          <ac:spMkLst>
            <pc:docMk/>
            <pc:sldMk cId="1354459795" sldId="298"/>
            <ac:spMk id="3" creationId="{00000000-0000-0000-0000-000000000000}"/>
          </ac:spMkLst>
        </pc:spChg>
      </pc:sldChg>
      <pc:sldChg chg="modSp mod">
        <pc:chgData name="Alicia Nyein" userId="a4b85e41-e753-4739-9dd1-ac2ca39dfce7" providerId="ADAL" clId="{BF2DB322-ED80-43A9-B77B-20ECFB5B8F7C}" dt="2023-10-31T17:03:46.195" v="173" actId="14100"/>
        <pc:sldMkLst>
          <pc:docMk/>
          <pc:sldMk cId="1180237422" sldId="299"/>
        </pc:sldMkLst>
        <pc:spChg chg="mod">
          <ac:chgData name="Alicia Nyein" userId="a4b85e41-e753-4739-9dd1-ac2ca39dfce7" providerId="ADAL" clId="{BF2DB322-ED80-43A9-B77B-20ECFB5B8F7C}" dt="2023-10-31T17:03:39.242" v="172" actId="14100"/>
          <ac:spMkLst>
            <pc:docMk/>
            <pc:sldMk cId="1180237422" sldId="299"/>
            <ac:spMk id="2" creationId="{00000000-0000-0000-0000-000000000000}"/>
          </ac:spMkLst>
        </pc:spChg>
        <pc:spChg chg="mod">
          <ac:chgData name="Alicia Nyein" userId="a4b85e41-e753-4739-9dd1-ac2ca39dfce7" providerId="ADAL" clId="{BF2DB322-ED80-43A9-B77B-20ECFB5B8F7C}" dt="2023-10-31T17:03:46.195" v="173" actId="14100"/>
          <ac:spMkLst>
            <pc:docMk/>
            <pc:sldMk cId="1180237422" sldId="299"/>
            <ac:spMk id="3" creationId="{00000000-0000-0000-0000-000000000000}"/>
          </ac:spMkLst>
        </pc:spChg>
      </pc:sldChg>
      <pc:sldChg chg="modSp mod">
        <pc:chgData name="Alicia Nyein" userId="a4b85e41-e753-4739-9dd1-ac2ca39dfce7" providerId="ADAL" clId="{BF2DB322-ED80-43A9-B77B-20ECFB5B8F7C}" dt="2023-10-31T17:04:03.694" v="175" actId="14100"/>
        <pc:sldMkLst>
          <pc:docMk/>
          <pc:sldMk cId="3922274198" sldId="300"/>
        </pc:sldMkLst>
        <pc:spChg chg="mod">
          <ac:chgData name="Alicia Nyein" userId="a4b85e41-e753-4739-9dd1-ac2ca39dfce7" providerId="ADAL" clId="{BF2DB322-ED80-43A9-B77B-20ECFB5B8F7C}" dt="2023-10-31T17:03:57.414" v="174" actId="14100"/>
          <ac:spMkLst>
            <pc:docMk/>
            <pc:sldMk cId="3922274198" sldId="300"/>
            <ac:spMk id="2" creationId="{00000000-0000-0000-0000-000000000000}"/>
          </ac:spMkLst>
        </pc:spChg>
        <pc:spChg chg="mod">
          <ac:chgData name="Alicia Nyein" userId="a4b85e41-e753-4739-9dd1-ac2ca39dfce7" providerId="ADAL" clId="{BF2DB322-ED80-43A9-B77B-20ECFB5B8F7C}" dt="2023-10-31T17:04:03.694" v="175" actId="14100"/>
          <ac:spMkLst>
            <pc:docMk/>
            <pc:sldMk cId="3922274198" sldId="300"/>
            <ac:spMk id="3" creationId="{00000000-0000-0000-0000-000000000000}"/>
          </ac:spMkLst>
        </pc:spChg>
      </pc:sldChg>
      <pc:sldChg chg="modSp mod">
        <pc:chgData name="Alicia Nyein" userId="a4b85e41-e753-4739-9dd1-ac2ca39dfce7" providerId="ADAL" clId="{BF2DB322-ED80-43A9-B77B-20ECFB5B8F7C}" dt="2023-10-31T17:07:47.776" v="180" actId="14100"/>
        <pc:sldMkLst>
          <pc:docMk/>
          <pc:sldMk cId="2730127985" sldId="301"/>
        </pc:sldMkLst>
        <pc:spChg chg="mod">
          <ac:chgData name="Alicia Nyein" userId="a4b85e41-e753-4739-9dd1-ac2ca39dfce7" providerId="ADAL" clId="{BF2DB322-ED80-43A9-B77B-20ECFB5B8F7C}" dt="2023-10-31T17:07:47.776" v="180" actId="14100"/>
          <ac:spMkLst>
            <pc:docMk/>
            <pc:sldMk cId="2730127985" sldId="301"/>
            <ac:spMk id="3" creationId="{00000000-0000-0000-0000-000000000000}"/>
          </ac:spMkLst>
        </pc:spChg>
      </pc:sldChg>
      <pc:sldChg chg="modSp mod">
        <pc:chgData name="Alicia Nyein" userId="a4b85e41-e753-4739-9dd1-ac2ca39dfce7" providerId="ADAL" clId="{BF2DB322-ED80-43A9-B77B-20ECFB5B8F7C}" dt="2023-10-31T17:07:32.848" v="179" actId="14100"/>
        <pc:sldMkLst>
          <pc:docMk/>
          <pc:sldMk cId="3823460186" sldId="302"/>
        </pc:sldMkLst>
        <pc:spChg chg="mod">
          <ac:chgData name="Alicia Nyein" userId="a4b85e41-e753-4739-9dd1-ac2ca39dfce7" providerId="ADAL" clId="{BF2DB322-ED80-43A9-B77B-20ECFB5B8F7C}" dt="2023-10-31T17:07:24.418" v="178" actId="14100"/>
          <ac:spMkLst>
            <pc:docMk/>
            <pc:sldMk cId="3823460186" sldId="302"/>
            <ac:spMk id="2" creationId="{00000000-0000-0000-0000-000000000000}"/>
          </ac:spMkLst>
        </pc:spChg>
        <pc:spChg chg="mod">
          <ac:chgData name="Alicia Nyein" userId="a4b85e41-e753-4739-9dd1-ac2ca39dfce7" providerId="ADAL" clId="{BF2DB322-ED80-43A9-B77B-20ECFB5B8F7C}" dt="2023-10-31T17:07:32.848" v="179" actId="14100"/>
          <ac:spMkLst>
            <pc:docMk/>
            <pc:sldMk cId="3823460186" sldId="302"/>
            <ac:spMk id="3" creationId="{00000000-0000-0000-0000-000000000000}"/>
          </ac:spMkLst>
        </pc:spChg>
      </pc:sldChg>
      <pc:sldChg chg="modSp mod">
        <pc:chgData name="Alicia Nyein" userId="a4b85e41-e753-4739-9dd1-ac2ca39dfce7" providerId="ADAL" clId="{BF2DB322-ED80-43A9-B77B-20ECFB5B8F7C}" dt="2023-10-31T17:07:10.681" v="177" actId="14100"/>
        <pc:sldMkLst>
          <pc:docMk/>
          <pc:sldMk cId="3151704011" sldId="304"/>
        </pc:sldMkLst>
        <pc:spChg chg="mod">
          <ac:chgData name="Alicia Nyein" userId="a4b85e41-e753-4739-9dd1-ac2ca39dfce7" providerId="ADAL" clId="{BF2DB322-ED80-43A9-B77B-20ECFB5B8F7C}" dt="2023-10-31T17:04:13.578" v="176" actId="14100"/>
          <ac:spMkLst>
            <pc:docMk/>
            <pc:sldMk cId="3151704011" sldId="304"/>
            <ac:spMk id="2" creationId="{00000000-0000-0000-0000-000000000000}"/>
          </ac:spMkLst>
        </pc:spChg>
        <pc:spChg chg="mod">
          <ac:chgData name="Alicia Nyein" userId="a4b85e41-e753-4739-9dd1-ac2ca39dfce7" providerId="ADAL" clId="{BF2DB322-ED80-43A9-B77B-20ECFB5B8F7C}" dt="2023-10-31T17:07:10.681" v="177" actId="14100"/>
          <ac:spMkLst>
            <pc:docMk/>
            <pc:sldMk cId="3151704011" sldId="304"/>
            <ac:spMk id="3" creationId="{00000000-0000-0000-0000-000000000000}"/>
          </ac:spMkLst>
        </pc:spChg>
      </pc:sldChg>
      <pc:sldChg chg="modSp mod">
        <pc:chgData name="Alicia Nyein" userId="a4b85e41-e753-4739-9dd1-ac2ca39dfce7" providerId="ADAL" clId="{BF2DB322-ED80-43A9-B77B-20ECFB5B8F7C}" dt="2023-10-31T17:08:31.592" v="184" actId="14100"/>
        <pc:sldMkLst>
          <pc:docMk/>
          <pc:sldMk cId="3549123177" sldId="305"/>
        </pc:sldMkLst>
        <pc:spChg chg="mod">
          <ac:chgData name="Alicia Nyein" userId="a4b85e41-e753-4739-9dd1-ac2ca39dfce7" providerId="ADAL" clId="{BF2DB322-ED80-43A9-B77B-20ECFB5B8F7C}" dt="2023-10-31T17:08:31.592" v="184" actId="14100"/>
          <ac:spMkLst>
            <pc:docMk/>
            <pc:sldMk cId="3549123177" sldId="305"/>
            <ac:spMk id="2" creationId="{00000000-0000-0000-0000-000000000000}"/>
          </ac:spMkLst>
        </pc:spChg>
        <pc:spChg chg="mod">
          <ac:chgData name="Alicia Nyein" userId="a4b85e41-e753-4739-9dd1-ac2ca39dfce7" providerId="ADAL" clId="{BF2DB322-ED80-43A9-B77B-20ECFB5B8F7C}" dt="2023-10-31T17:08:23.254" v="183" actId="14100"/>
          <ac:spMkLst>
            <pc:docMk/>
            <pc:sldMk cId="3549123177" sldId="305"/>
            <ac:spMk id="3" creationId="{00000000-0000-0000-0000-000000000000}"/>
          </ac:spMkLst>
        </pc:spChg>
      </pc:sldChg>
      <pc:sldChg chg="modSp mod">
        <pc:chgData name="Alicia Nyein" userId="a4b85e41-e753-4739-9dd1-ac2ca39dfce7" providerId="ADAL" clId="{BF2DB322-ED80-43A9-B77B-20ECFB5B8F7C}" dt="2023-10-31T17:09:19.088" v="189" actId="14100"/>
        <pc:sldMkLst>
          <pc:docMk/>
          <pc:sldMk cId="3301058385" sldId="306"/>
        </pc:sldMkLst>
        <pc:spChg chg="mod">
          <ac:chgData name="Alicia Nyein" userId="a4b85e41-e753-4739-9dd1-ac2ca39dfce7" providerId="ADAL" clId="{BF2DB322-ED80-43A9-B77B-20ECFB5B8F7C}" dt="2023-10-31T17:09:13.390" v="188" actId="14100"/>
          <ac:spMkLst>
            <pc:docMk/>
            <pc:sldMk cId="3301058385" sldId="306"/>
            <ac:spMk id="4" creationId="{00000000-0000-0000-0000-000000000000}"/>
          </ac:spMkLst>
        </pc:spChg>
        <pc:spChg chg="mod">
          <ac:chgData name="Alicia Nyein" userId="a4b85e41-e753-4739-9dd1-ac2ca39dfce7" providerId="ADAL" clId="{BF2DB322-ED80-43A9-B77B-20ECFB5B8F7C}" dt="2023-10-31T17:09:19.088" v="189" actId="14100"/>
          <ac:spMkLst>
            <pc:docMk/>
            <pc:sldMk cId="3301058385" sldId="306"/>
            <ac:spMk id="8" creationId="{00000000-0000-0000-0000-000000000000}"/>
          </ac:spMkLst>
        </pc:spChg>
      </pc:sldChg>
      <pc:sldChg chg="modSp mod">
        <pc:chgData name="Alicia Nyein" userId="a4b85e41-e753-4739-9dd1-ac2ca39dfce7" providerId="ADAL" clId="{BF2DB322-ED80-43A9-B77B-20ECFB5B8F7C}" dt="2023-10-31T17:08:10.745" v="182" actId="14100"/>
        <pc:sldMkLst>
          <pc:docMk/>
          <pc:sldMk cId="2797128877" sldId="307"/>
        </pc:sldMkLst>
        <pc:spChg chg="mod">
          <ac:chgData name="Alicia Nyein" userId="a4b85e41-e753-4739-9dd1-ac2ca39dfce7" providerId="ADAL" clId="{BF2DB322-ED80-43A9-B77B-20ECFB5B8F7C}" dt="2023-10-31T17:08:03.004" v="181" actId="14100"/>
          <ac:spMkLst>
            <pc:docMk/>
            <pc:sldMk cId="2797128877" sldId="307"/>
            <ac:spMk id="2" creationId="{00000000-0000-0000-0000-000000000000}"/>
          </ac:spMkLst>
        </pc:spChg>
        <pc:spChg chg="mod">
          <ac:chgData name="Alicia Nyein" userId="a4b85e41-e753-4739-9dd1-ac2ca39dfce7" providerId="ADAL" clId="{BF2DB322-ED80-43A9-B77B-20ECFB5B8F7C}" dt="2023-10-31T17:08:10.745" v="182" actId="14100"/>
          <ac:spMkLst>
            <pc:docMk/>
            <pc:sldMk cId="2797128877" sldId="307"/>
            <ac:spMk id="3" creationId="{00000000-0000-0000-0000-000000000000}"/>
          </ac:spMkLst>
        </pc:spChg>
      </pc:sldChg>
      <pc:sldChg chg="modSp mod">
        <pc:chgData name="Alicia Nyein" userId="a4b85e41-e753-4739-9dd1-ac2ca39dfce7" providerId="ADAL" clId="{BF2DB322-ED80-43A9-B77B-20ECFB5B8F7C}" dt="2023-10-31T17:09:00.099" v="187" actId="14100"/>
        <pc:sldMkLst>
          <pc:docMk/>
          <pc:sldMk cId="1509433030" sldId="308"/>
        </pc:sldMkLst>
        <pc:spChg chg="mod">
          <ac:chgData name="Alicia Nyein" userId="a4b85e41-e753-4739-9dd1-ac2ca39dfce7" providerId="ADAL" clId="{BF2DB322-ED80-43A9-B77B-20ECFB5B8F7C}" dt="2023-10-31T17:09:00.099" v="187" actId="14100"/>
          <ac:spMkLst>
            <pc:docMk/>
            <pc:sldMk cId="1509433030" sldId="308"/>
            <ac:spMk id="3" creationId="{00000000-0000-0000-0000-000000000000}"/>
          </ac:spMkLst>
        </pc:spChg>
        <pc:spChg chg="mod">
          <ac:chgData name="Alicia Nyein" userId="a4b85e41-e753-4739-9dd1-ac2ca39dfce7" providerId="ADAL" clId="{BF2DB322-ED80-43A9-B77B-20ECFB5B8F7C}" dt="2023-10-31T17:08:41.646" v="185" actId="14100"/>
          <ac:spMkLst>
            <pc:docMk/>
            <pc:sldMk cId="1509433030" sldId="308"/>
            <ac:spMk id="9" creationId="{00000000-0000-0000-0000-000000000000}"/>
          </ac:spMkLst>
        </pc:spChg>
      </pc:sldChg>
      <pc:sldChg chg="addSp modSp new">
        <pc:chgData name="Alicia Nyein" userId="a4b85e41-e753-4739-9dd1-ac2ca39dfce7" providerId="ADAL" clId="{BF2DB322-ED80-43A9-B77B-20ECFB5B8F7C}" dt="2023-10-31T17:11:55.409" v="197" actId="931"/>
        <pc:sldMkLst>
          <pc:docMk/>
          <pc:sldMk cId="2699701086" sldId="309"/>
        </pc:sldMkLst>
        <pc:picChg chg="add mod">
          <ac:chgData name="Alicia Nyein" userId="a4b85e41-e753-4739-9dd1-ac2ca39dfce7" providerId="ADAL" clId="{BF2DB322-ED80-43A9-B77B-20ECFB5B8F7C}" dt="2023-10-31T17:11:55.409" v="197" actId="931"/>
          <ac:picMkLst>
            <pc:docMk/>
            <pc:sldMk cId="2699701086" sldId="309"/>
            <ac:picMk id="3" creationId="{1CC1D70D-BCA9-F3AD-4DD3-CF48AE12EE97}"/>
          </ac:picMkLst>
        </pc:picChg>
      </pc:sldChg>
      <pc:sldChg chg="new del">
        <pc:chgData name="Alicia Nyein" userId="a4b85e41-e753-4739-9dd1-ac2ca39dfce7" providerId="ADAL" clId="{BF2DB322-ED80-43A9-B77B-20ECFB5B8F7C}" dt="2023-10-31T17:12:18.755" v="199" actId="2696"/>
        <pc:sldMkLst>
          <pc:docMk/>
          <pc:sldMk cId="1410871292" sldId="310"/>
        </pc:sldMkLst>
      </pc:sldChg>
      <pc:sldChg chg="addSp delSp modSp add mod">
        <pc:chgData name="Alicia Nyein" userId="a4b85e41-e753-4739-9dd1-ac2ca39dfce7" providerId="ADAL" clId="{BF2DB322-ED80-43A9-B77B-20ECFB5B8F7C}" dt="2023-10-31T17:14:58.213" v="220" actId="1076"/>
        <pc:sldMkLst>
          <pc:docMk/>
          <pc:sldMk cId="2648231971" sldId="310"/>
        </pc:sldMkLst>
        <pc:spChg chg="del mod">
          <ac:chgData name="Alicia Nyein" userId="a4b85e41-e753-4739-9dd1-ac2ca39dfce7" providerId="ADAL" clId="{BF2DB322-ED80-43A9-B77B-20ECFB5B8F7C}" dt="2023-10-31T17:12:36.550" v="204"/>
          <ac:spMkLst>
            <pc:docMk/>
            <pc:sldMk cId="2648231971" sldId="310"/>
            <ac:spMk id="2" creationId="{105C168B-9C3B-4017-8B7F-6C1A17B2B629}"/>
          </ac:spMkLst>
        </pc:spChg>
        <pc:spChg chg="add mod">
          <ac:chgData name="Alicia Nyein" userId="a4b85e41-e753-4739-9dd1-ac2ca39dfce7" providerId="ADAL" clId="{BF2DB322-ED80-43A9-B77B-20ECFB5B8F7C}" dt="2023-10-31T17:14:58.213" v="220" actId="1076"/>
          <ac:spMkLst>
            <pc:docMk/>
            <pc:sldMk cId="2648231971" sldId="310"/>
            <ac:spMk id="6" creationId="{C3542A95-3411-2B5B-8472-3687F823B67B}"/>
          </ac:spMkLst>
        </pc:spChg>
        <pc:spChg chg="mod">
          <ac:chgData name="Alicia Nyein" userId="a4b85e41-e753-4739-9dd1-ac2ca39dfce7" providerId="ADAL" clId="{BF2DB322-ED80-43A9-B77B-20ECFB5B8F7C}" dt="2023-10-31T17:12:30.493" v="201" actId="20577"/>
          <ac:spMkLst>
            <pc:docMk/>
            <pc:sldMk cId="2648231971" sldId="310"/>
            <ac:spMk id="9" creationId="{00000000-0000-0000-0000-000000000000}"/>
          </ac:spMkLst>
        </pc:spChg>
      </pc:sldChg>
      <pc:sldChg chg="addSp modSp new mod">
        <pc:chgData name="Alicia Nyein" userId="a4b85e41-e753-4739-9dd1-ac2ca39dfce7" providerId="ADAL" clId="{BF2DB322-ED80-43A9-B77B-20ECFB5B8F7C}" dt="2023-11-01T16:28:50.812" v="1380" actId="1076"/>
        <pc:sldMkLst>
          <pc:docMk/>
          <pc:sldMk cId="3312780227" sldId="311"/>
        </pc:sldMkLst>
        <pc:spChg chg="add mod">
          <ac:chgData name="Alicia Nyein" userId="a4b85e41-e753-4739-9dd1-ac2ca39dfce7" providerId="ADAL" clId="{BF2DB322-ED80-43A9-B77B-20ECFB5B8F7C}" dt="2023-11-01T16:21:16.585" v="1355" actId="1076"/>
          <ac:spMkLst>
            <pc:docMk/>
            <pc:sldMk cId="3312780227" sldId="311"/>
            <ac:spMk id="2" creationId="{466A8119-5322-C09D-741A-EABFF743328B}"/>
          </ac:spMkLst>
        </pc:spChg>
        <pc:picChg chg="add mod">
          <ac:chgData name="Alicia Nyein" userId="a4b85e41-e753-4739-9dd1-ac2ca39dfce7" providerId="ADAL" clId="{BF2DB322-ED80-43A9-B77B-20ECFB5B8F7C}" dt="2023-11-01T16:28:50.812" v="1380" actId="1076"/>
          <ac:picMkLst>
            <pc:docMk/>
            <pc:sldMk cId="3312780227" sldId="311"/>
            <ac:picMk id="4" creationId="{F8571E4F-2FB1-E6FD-9148-9C237470F3DA}"/>
          </ac:picMkLst>
        </pc:picChg>
        <pc:picChg chg="add mod">
          <ac:chgData name="Alicia Nyein" userId="a4b85e41-e753-4739-9dd1-ac2ca39dfce7" providerId="ADAL" clId="{BF2DB322-ED80-43A9-B77B-20ECFB5B8F7C}" dt="2023-11-01T16:21:40.318" v="1360" actId="1076"/>
          <ac:picMkLst>
            <pc:docMk/>
            <pc:sldMk cId="3312780227" sldId="311"/>
            <ac:picMk id="1026" creationId="{03621A2A-9482-8024-DCB6-CF07782A394D}"/>
          </ac:picMkLst>
        </pc:picChg>
        <pc:picChg chg="add mod">
          <ac:chgData name="Alicia Nyein" userId="a4b85e41-e753-4739-9dd1-ac2ca39dfce7" providerId="ADAL" clId="{BF2DB322-ED80-43A9-B77B-20ECFB5B8F7C}" dt="2023-11-01T16:20:31.103" v="1298" actId="1076"/>
          <ac:picMkLst>
            <pc:docMk/>
            <pc:sldMk cId="3312780227" sldId="311"/>
            <ac:picMk id="1028" creationId="{461232FA-7B86-2C98-61BB-61AB2895E47C}"/>
          </ac:picMkLst>
        </pc:picChg>
        <pc:picChg chg="add mod">
          <ac:chgData name="Alicia Nyein" userId="a4b85e41-e753-4739-9dd1-ac2ca39dfce7" providerId="ADAL" clId="{BF2DB322-ED80-43A9-B77B-20ECFB5B8F7C}" dt="2023-11-01T16:28:47.088" v="1379" actId="1076"/>
          <ac:picMkLst>
            <pc:docMk/>
            <pc:sldMk cId="3312780227" sldId="311"/>
            <ac:picMk id="1030" creationId="{BA8DF468-5A7F-2C1D-467F-E5E676C3668F}"/>
          </ac:picMkLst>
        </pc:picChg>
        <pc:picChg chg="add mod">
          <ac:chgData name="Alicia Nyein" userId="a4b85e41-e753-4739-9dd1-ac2ca39dfce7" providerId="ADAL" clId="{BF2DB322-ED80-43A9-B77B-20ECFB5B8F7C}" dt="2023-11-01T16:19:59.849" v="1292" actId="1076"/>
          <ac:picMkLst>
            <pc:docMk/>
            <pc:sldMk cId="3312780227" sldId="311"/>
            <ac:picMk id="1032" creationId="{431828AD-C7A1-4566-6336-5A825A56842D}"/>
          </ac:picMkLst>
        </pc:picChg>
      </pc:sldChg>
      <pc:sldChg chg="new del">
        <pc:chgData name="Alicia Nyein" userId="a4b85e41-e753-4739-9dd1-ac2ca39dfce7" providerId="ADAL" clId="{BF2DB322-ED80-43A9-B77B-20ECFB5B8F7C}" dt="2023-11-01T16:22:42.654" v="1362" actId="2696"/>
        <pc:sldMkLst>
          <pc:docMk/>
          <pc:sldMk cId="3891241152" sldId="312"/>
        </pc:sldMkLst>
      </pc:sldChg>
      <pc:sldChg chg="modSp add del mod">
        <pc:chgData name="Alicia Nyein" userId="a4b85e41-e753-4739-9dd1-ac2ca39dfce7" providerId="ADAL" clId="{BF2DB322-ED80-43A9-B77B-20ECFB5B8F7C}" dt="2023-11-01T21:16:38.343" v="1383" actId="2696"/>
        <pc:sldMkLst>
          <pc:docMk/>
          <pc:sldMk cId="4158192812" sldId="312"/>
        </pc:sldMkLst>
        <pc:spChg chg="mod">
          <ac:chgData name="Alicia Nyein" userId="a4b85e41-e753-4739-9dd1-ac2ca39dfce7" providerId="ADAL" clId="{BF2DB322-ED80-43A9-B77B-20ECFB5B8F7C}" dt="2023-11-01T16:23:48.406" v="1378"/>
          <ac:spMkLst>
            <pc:docMk/>
            <pc:sldMk cId="4158192812" sldId="312"/>
            <ac:spMk id="8" creationId="{684D7ABF-BFDA-A6AB-C705-D5BC5AE7780F}"/>
          </ac:spMkLst>
        </pc:spChg>
      </pc:sldChg>
      <pc:sldChg chg="add del">
        <pc:chgData name="Alicia Nyein" userId="a4b85e41-e753-4739-9dd1-ac2ca39dfce7" providerId="ADAL" clId="{BF2DB322-ED80-43A9-B77B-20ECFB5B8F7C}" dt="2023-10-31T16:35:38.633" v="92"/>
        <pc:sldMkLst>
          <pc:docMk/>
          <pc:sldMk cId="56351151" sldId="2667"/>
        </pc:sldMkLst>
      </pc:sldChg>
      <pc:sldChg chg="add del">
        <pc:chgData name="Alicia Nyein" userId="a4b85e41-e753-4739-9dd1-ac2ca39dfce7" providerId="ADAL" clId="{BF2DB322-ED80-43A9-B77B-20ECFB5B8F7C}" dt="2023-10-31T16:35:34.678" v="90"/>
        <pc:sldMkLst>
          <pc:docMk/>
          <pc:sldMk cId="3694536507" sldId="2667"/>
        </pc:sldMkLst>
      </pc:sldChg>
    </pc:docChg>
  </pc:docChgLst>
  <pc:docChgLst>
    <pc:chgData name="Jared Lopez" userId="S::jared.lopez@laedc.org::bfbb4f8a-201e-497d-ab17-65abe1d98183" providerId="AD" clId="Web-{0A868AD8-41B5-8324-3A01-6E031357447D}"/>
    <pc:docChg chg="addSld delSld">
      <pc:chgData name="Jared Lopez" userId="S::jared.lopez@laedc.org::bfbb4f8a-201e-497d-ab17-65abe1d98183" providerId="AD" clId="Web-{0A868AD8-41B5-8324-3A01-6E031357447D}" dt="2023-10-31T21:22:11.603" v="1"/>
      <pc:docMkLst>
        <pc:docMk/>
      </pc:docMkLst>
      <pc:sldChg chg="new del">
        <pc:chgData name="Jared Lopez" userId="S::jared.lopez@laedc.org::bfbb4f8a-201e-497d-ab17-65abe1d98183" providerId="AD" clId="Web-{0A868AD8-41B5-8324-3A01-6E031357447D}" dt="2023-10-31T21:22:11.603" v="1"/>
        <pc:sldMkLst>
          <pc:docMk/>
          <pc:sldMk cId="289642176" sldId="3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lmeyer7\COE%20Dropbox\Luke%20Meyer\LAOC%20COE%202021-2022\CCW%20Regional%20Program%20Advisories\Fall%202023\Hospitality\CommunityCollegePipeline_AllCredit_LosAngeles_Retail,HospitalityandTourism_2020-202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lmeyer7\COE%20Dropbox\Luke%20Meyer\LAOC%20COE%202021-2022\CCW%20Regional%20Program%20Advisories\Fall%202023\Hospitality\CommunityCollegePipeline_AllCredit_LosAngeles_Retail,HospitalityandTourism_2020-202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kmoore42\Downloads\CommunityCollegePipeline_AllCredit_LosAngeles_Retail,HospitalityandTourism_2020-2021.csv"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kmoore42\Downloads\CommunityCollegePipeline_AllCredit_LosAngeles_Retail,HospitalityandTourism_2020-2021.csv"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kmoore42\Downloads\CommunityCollegePipeline_AllCredit_LosAngeles_Retail,HospitalityandTourism_2020-2021.csv"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kmoore42\Downloads\CommunityCollegePipeline_AllCredit_LosAngeles_Retail,HospitalityandTourism_2020-2021.csv"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kmoore42\Downloads\CommunityCollegePipeline_AllCredit_LosAngeles_Retail,HospitalityandTourism_2020-2021.csv"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kmoore42\Downloads\CommunityCollegePipeline_AllCredit_LosAngeles_Retail,HospitalityandTourism_2020-2021.csv"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kmoore42\Downloads\CommunityCollegePipeline_AllCredit_LosAngeles_Retail,HospitalityandTourism_2020-2021.csv"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kmoore42\Downloads\CommunityCollegePipeline_AllCredit_LosAngeles_Retail,HospitalityandTourism_2020-2021.csv"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kmoore42\Downloads\Report_Builder_12_Occupations_in_Los_Angeles_County_CA_6231.xls"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kmoore42\Downloads\Report_Builder_12_Occupations_in_Los_Angeles_County_CA_6231.xls"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kmoore42\Downloads\Report_Builder_12_Occupations_in_Los_Angeles_County_CA_6231.xls"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file:///\\Users\diegosaavedra\Desktop\LAEDC\Active\Lookbooks\Hospitality%202023\Hospitality%20Lookbook.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7374691248532E-2"/>
          <c:y val="0.17038539553752535"/>
          <c:w val="0.89039091084151745"/>
          <c:h val="0.64519873262854111"/>
        </c:manualLayout>
      </c:layout>
      <c:barChart>
        <c:barDir val="col"/>
        <c:grouping val="clustered"/>
        <c:varyColors val="0"/>
        <c:ser>
          <c:idx val="0"/>
          <c:order val="0"/>
          <c:tx>
            <c:strRef>
              <c:f>'EDD Employment &amp; Annual Pay'!$A$1</c:f>
              <c:strCache>
                <c:ptCount val="1"/>
                <c:pt idx="0">
                  <c:v>Employment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'EDD Employment &amp; Annual Pay'!$C$2:$M$2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'EDD Employment &amp; Annual Pay'!$C$11:$M$11</c:f>
              <c:numCache>
                <c:formatCode>#,##0</c:formatCode>
                <c:ptCount val="11"/>
                <c:pt idx="0">
                  <c:v>376705</c:v>
                </c:pt>
                <c:pt idx="1">
                  <c:v>397530</c:v>
                </c:pt>
                <c:pt idx="2">
                  <c:v>421054</c:v>
                </c:pt>
                <c:pt idx="3">
                  <c:v>440742</c:v>
                </c:pt>
                <c:pt idx="4">
                  <c:v>459411</c:v>
                </c:pt>
                <c:pt idx="5">
                  <c:v>475770</c:v>
                </c:pt>
                <c:pt idx="6">
                  <c:v>492376</c:v>
                </c:pt>
                <c:pt idx="7">
                  <c:v>501554</c:v>
                </c:pt>
                <c:pt idx="8">
                  <c:v>369758</c:v>
                </c:pt>
                <c:pt idx="9">
                  <c:v>397679</c:v>
                </c:pt>
                <c:pt idx="10">
                  <c:v>461259</c:v>
                </c:pt>
              </c:numCache>
            </c:numRef>
          </c:val>
          <c:extLst>
            <c:ext xmlns:c16="http://schemas.microsoft.com/office/drawing/2014/chart" uri="{C3380CC4-5D6E-409C-BE32-E72D297353CC}">
              <c16:uniqueId val="{00000000-D08E-D44D-BEE3-08D840A24217}"/>
            </c:ext>
          </c:extLst>
        </c:ser>
        <c:dLbls>
          <c:showLegendKey val="0"/>
          <c:showVal val="0"/>
          <c:showCatName val="0"/>
          <c:showSerName val="0"/>
          <c:showPercent val="0"/>
          <c:showBubbleSize val="0"/>
        </c:dLbls>
        <c:gapWidth val="30"/>
        <c:axId val="4690559"/>
        <c:axId val="4612127"/>
      </c:barChart>
      <c:catAx>
        <c:axId val="46905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12127"/>
        <c:crosses val="autoZero"/>
        <c:auto val="1"/>
        <c:lblAlgn val="ctr"/>
        <c:lblOffset val="100"/>
        <c:noMultiLvlLbl val="0"/>
      </c:catAx>
      <c:valAx>
        <c:axId val="4612127"/>
        <c:scaling>
          <c:orientation val="minMax"/>
        </c:scaling>
        <c:delete val="1"/>
        <c:axPos val="l"/>
        <c:numFmt formatCode="#,##0" sourceLinked="0"/>
        <c:majorTickMark val="out"/>
        <c:minorTickMark val="none"/>
        <c:tickLblPos val="nextTo"/>
        <c:crossAx val="469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7374691248532E-2"/>
          <c:y val="0.17038539553752535"/>
          <c:w val="0.89039091084151745"/>
          <c:h val="0.64519873262854111"/>
        </c:manualLayout>
      </c:layout>
      <c:lineChart>
        <c:grouping val="standard"/>
        <c:varyColors val="0"/>
        <c:ser>
          <c:idx val="0"/>
          <c:order val="0"/>
          <c:tx>
            <c:strRef>
              <c:f>'Job Postings'!$B$3</c:f>
              <c:strCache>
                <c:ptCount val="1"/>
                <c:pt idx="0">
                  <c:v>Scheduled Passenger Air Transportation</c:v>
                </c:pt>
              </c:strCache>
            </c:strRef>
          </c:tx>
          <c:spPr>
            <a:ln w="28575" cap="rnd">
              <a:solidFill>
                <a:schemeClr val="accent1"/>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Postings'!$C$3:$M$3</c:f>
              <c:numCache>
                <c:formatCode>General</c:formatCode>
                <c:ptCount val="11"/>
                <c:pt idx="0">
                  <c:v>99</c:v>
                </c:pt>
                <c:pt idx="1">
                  <c:v>251</c:v>
                </c:pt>
                <c:pt idx="2">
                  <c:v>318</c:v>
                </c:pt>
                <c:pt idx="3">
                  <c:v>504</c:v>
                </c:pt>
                <c:pt idx="4">
                  <c:v>622</c:v>
                </c:pt>
                <c:pt idx="5">
                  <c:v>397</c:v>
                </c:pt>
                <c:pt idx="6">
                  <c:v>541</c:v>
                </c:pt>
                <c:pt idx="7">
                  <c:v>503</c:v>
                </c:pt>
                <c:pt idx="8">
                  <c:v>250</c:v>
                </c:pt>
                <c:pt idx="9">
                  <c:v>455</c:v>
                </c:pt>
                <c:pt idx="10">
                  <c:v>1087</c:v>
                </c:pt>
              </c:numCache>
            </c:numRef>
          </c:val>
          <c:smooth val="0"/>
          <c:extLst>
            <c:ext xmlns:c16="http://schemas.microsoft.com/office/drawing/2014/chart" uri="{C3380CC4-5D6E-409C-BE32-E72D297353CC}">
              <c16:uniqueId val="{00000000-4EB5-6B4A-98A2-1247E89F2A9D}"/>
            </c:ext>
          </c:extLst>
        </c:ser>
        <c:ser>
          <c:idx val="1"/>
          <c:order val="1"/>
          <c:tx>
            <c:strRef>
              <c:f>'Job Postings'!$B$4</c:f>
              <c:strCache>
                <c:ptCount val="1"/>
                <c:pt idx="0">
                  <c:v>Deep Sea Passenger Transportation</c:v>
                </c:pt>
              </c:strCache>
            </c:strRef>
          </c:tx>
          <c:spPr>
            <a:ln w="28575" cap="rnd">
              <a:solidFill>
                <a:schemeClr val="accent2"/>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Postings'!$C$4:$M$4</c:f>
              <c:numCache>
                <c:formatCode>General</c:formatCode>
                <c:ptCount val="11"/>
                <c:pt idx="0">
                  <c:v>427</c:v>
                </c:pt>
                <c:pt idx="1">
                  <c:v>343</c:v>
                </c:pt>
                <c:pt idx="2">
                  <c:v>324</c:v>
                </c:pt>
                <c:pt idx="3">
                  <c:v>217</c:v>
                </c:pt>
                <c:pt idx="4">
                  <c:v>357</c:v>
                </c:pt>
                <c:pt idx="5">
                  <c:v>189</c:v>
                </c:pt>
                <c:pt idx="6">
                  <c:v>316</c:v>
                </c:pt>
                <c:pt idx="7">
                  <c:v>165</c:v>
                </c:pt>
                <c:pt idx="8">
                  <c:v>75</c:v>
                </c:pt>
                <c:pt idx="9">
                  <c:v>18</c:v>
                </c:pt>
                <c:pt idx="10">
                  <c:v>19</c:v>
                </c:pt>
              </c:numCache>
            </c:numRef>
          </c:val>
          <c:smooth val="0"/>
          <c:extLst>
            <c:ext xmlns:c16="http://schemas.microsoft.com/office/drawing/2014/chart" uri="{C3380CC4-5D6E-409C-BE32-E72D297353CC}">
              <c16:uniqueId val="{00000001-4EB5-6B4A-98A2-1247E89F2A9D}"/>
            </c:ext>
          </c:extLst>
        </c:ser>
        <c:ser>
          <c:idx val="2"/>
          <c:order val="2"/>
          <c:tx>
            <c:strRef>
              <c:f>'Job Postings'!$B$5</c:f>
              <c:strCache>
                <c:ptCount val="1"/>
                <c:pt idx="0">
                  <c:v>Scenic and Sightseeing Transportation</c:v>
                </c:pt>
              </c:strCache>
            </c:strRef>
          </c:tx>
          <c:spPr>
            <a:ln w="28575" cap="rnd">
              <a:solidFill>
                <a:schemeClr val="accent3"/>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Postings'!$C$5:$M$5</c:f>
              <c:numCache>
                <c:formatCode>General</c:formatCode>
                <c:ptCount val="11"/>
                <c:pt idx="0">
                  <c:v>32</c:v>
                </c:pt>
                <c:pt idx="1">
                  <c:v>56</c:v>
                </c:pt>
                <c:pt idx="2">
                  <c:v>123</c:v>
                </c:pt>
                <c:pt idx="3">
                  <c:v>183</c:v>
                </c:pt>
                <c:pt idx="4">
                  <c:v>184</c:v>
                </c:pt>
                <c:pt idx="5">
                  <c:v>187</c:v>
                </c:pt>
                <c:pt idx="6">
                  <c:v>171</c:v>
                </c:pt>
                <c:pt idx="7">
                  <c:v>286</c:v>
                </c:pt>
                <c:pt idx="8">
                  <c:v>116</c:v>
                </c:pt>
                <c:pt idx="9">
                  <c:v>292</c:v>
                </c:pt>
                <c:pt idx="10">
                  <c:v>496</c:v>
                </c:pt>
              </c:numCache>
            </c:numRef>
          </c:val>
          <c:smooth val="0"/>
          <c:extLst>
            <c:ext xmlns:c16="http://schemas.microsoft.com/office/drawing/2014/chart" uri="{C3380CC4-5D6E-409C-BE32-E72D297353CC}">
              <c16:uniqueId val="{00000002-4EB5-6B4A-98A2-1247E89F2A9D}"/>
            </c:ext>
          </c:extLst>
        </c:ser>
        <c:ser>
          <c:idx val="3"/>
          <c:order val="3"/>
          <c:tx>
            <c:strRef>
              <c:f>'Job Postings'!$B$6</c:f>
              <c:strCache>
                <c:ptCount val="1"/>
                <c:pt idx="0">
                  <c:v>Travel Arrangement and Reservation Services</c:v>
                </c:pt>
              </c:strCache>
            </c:strRef>
          </c:tx>
          <c:spPr>
            <a:ln w="28575" cap="rnd">
              <a:solidFill>
                <a:schemeClr val="accent4"/>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Postings'!$C$6:$M$6</c:f>
              <c:numCache>
                <c:formatCode>General</c:formatCode>
                <c:ptCount val="11"/>
                <c:pt idx="0">
                  <c:v>648</c:v>
                </c:pt>
                <c:pt idx="1">
                  <c:v>614</c:v>
                </c:pt>
                <c:pt idx="2">
                  <c:v>382</c:v>
                </c:pt>
                <c:pt idx="3">
                  <c:v>937</c:v>
                </c:pt>
                <c:pt idx="4">
                  <c:v>839</c:v>
                </c:pt>
                <c:pt idx="5">
                  <c:v>1093</c:v>
                </c:pt>
                <c:pt idx="6">
                  <c:v>1322</c:v>
                </c:pt>
                <c:pt idx="7">
                  <c:v>1453</c:v>
                </c:pt>
                <c:pt idx="8">
                  <c:v>685</c:v>
                </c:pt>
                <c:pt idx="9">
                  <c:v>1080</c:v>
                </c:pt>
                <c:pt idx="10">
                  <c:v>1251</c:v>
                </c:pt>
              </c:numCache>
            </c:numRef>
          </c:val>
          <c:smooth val="0"/>
          <c:extLst>
            <c:ext xmlns:c16="http://schemas.microsoft.com/office/drawing/2014/chart" uri="{C3380CC4-5D6E-409C-BE32-E72D297353CC}">
              <c16:uniqueId val="{00000003-4EB5-6B4A-98A2-1247E89F2A9D}"/>
            </c:ext>
          </c:extLst>
        </c:ser>
        <c:ser>
          <c:idx val="4"/>
          <c:order val="4"/>
          <c:tx>
            <c:strRef>
              <c:f>'Job Postings'!$B$7</c:f>
              <c:strCache>
                <c:ptCount val="1"/>
                <c:pt idx="0">
                  <c:v>Convention and Trade Show Organizers</c:v>
                </c:pt>
              </c:strCache>
            </c:strRef>
          </c:tx>
          <c:spPr>
            <a:ln w="28575" cap="rnd">
              <a:solidFill>
                <a:schemeClr val="accent5"/>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Postings'!$C$7:$M$7</c:f>
              <c:numCache>
                <c:formatCode>General</c:formatCode>
                <c:ptCount val="11"/>
                <c:pt idx="0">
                  <c:v>40</c:v>
                </c:pt>
                <c:pt idx="1">
                  <c:v>98</c:v>
                </c:pt>
                <c:pt idx="2">
                  <c:v>94</c:v>
                </c:pt>
                <c:pt idx="3">
                  <c:v>149</c:v>
                </c:pt>
                <c:pt idx="4">
                  <c:v>207</c:v>
                </c:pt>
                <c:pt idx="5">
                  <c:v>218</c:v>
                </c:pt>
                <c:pt idx="6">
                  <c:v>327</c:v>
                </c:pt>
                <c:pt idx="7">
                  <c:v>422</c:v>
                </c:pt>
                <c:pt idx="8">
                  <c:v>361</c:v>
                </c:pt>
                <c:pt idx="9">
                  <c:v>607</c:v>
                </c:pt>
                <c:pt idx="10">
                  <c:v>449</c:v>
                </c:pt>
              </c:numCache>
            </c:numRef>
          </c:val>
          <c:smooth val="0"/>
          <c:extLst>
            <c:ext xmlns:c16="http://schemas.microsoft.com/office/drawing/2014/chart" uri="{C3380CC4-5D6E-409C-BE32-E72D297353CC}">
              <c16:uniqueId val="{00000004-4EB5-6B4A-98A2-1247E89F2A9D}"/>
            </c:ext>
          </c:extLst>
        </c:ser>
        <c:ser>
          <c:idx val="5"/>
          <c:order val="5"/>
          <c:tx>
            <c:strRef>
              <c:f>'Job Postings'!$B$8</c:f>
              <c:strCache>
                <c:ptCount val="1"/>
                <c:pt idx="0">
                  <c:v>Gambling Industries</c:v>
                </c:pt>
              </c:strCache>
            </c:strRef>
          </c:tx>
          <c:spPr>
            <a:ln w="28575" cap="rnd">
              <a:solidFill>
                <a:schemeClr val="accent6"/>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Postings'!$C$8:$M$8</c:f>
              <c:numCache>
                <c:formatCode>General</c:formatCode>
                <c:ptCount val="11"/>
                <c:pt idx="0">
                  <c:v>45</c:v>
                </c:pt>
                <c:pt idx="1">
                  <c:v>55</c:v>
                </c:pt>
                <c:pt idx="2">
                  <c:v>83</c:v>
                </c:pt>
                <c:pt idx="3">
                  <c:v>64</c:v>
                </c:pt>
                <c:pt idx="4">
                  <c:v>51</c:v>
                </c:pt>
                <c:pt idx="5">
                  <c:v>47</c:v>
                </c:pt>
                <c:pt idx="6">
                  <c:v>305</c:v>
                </c:pt>
                <c:pt idx="7">
                  <c:v>339</c:v>
                </c:pt>
                <c:pt idx="8">
                  <c:v>209</c:v>
                </c:pt>
                <c:pt idx="9">
                  <c:v>388</c:v>
                </c:pt>
                <c:pt idx="10">
                  <c:v>518</c:v>
                </c:pt>
              </c:numCache>
            </c:numRef>
          </c:val>
          <c:smooth val="0"/>
          <c:extLst>
            <c:ext xmlns:c16="http://schemas.microsoft.com/office/drawing/2014/chart" uri="{C3380CC4-5D6E-409C-BE32-E72D297353CC}">
              <c16:uniqueId val="{00000005-4EB5-6B4A-98A2-1247E89F2A9D}"/>
            </c:ext>
          </c:extLst>
        </c:ser>
        <c:ser>
          <c:idx val="6"/>
          <c:order val="6"/>
          <c:tx>
            <c:strRef>
              <c:f>'Job Postings'!$B$9</c:f>
              <c:strCache>
                <c:ptCount val="1"/>
                <c:pt idx="0">
                  <c:v>Traveler Accommodation</c:v>
                </c:pt>
              </c:strCache>
            </c:strRef>
          </c:tx>
          <c:spPr>
            <a:ln w="28575" cap="rnd">
              <a:solidFill>
                <a:schemeClr val="accent1">
                  <a:lumMod val="60000"/>
                </a:schemeClr>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Postings'!$C$9:$M$9</c:f>
              <c:numCache>
                <c:formatCode>General</c:formatCode>
                <c:ptCount val="11"/>
                <c:pt idx="0">
                  <c:v>3662</c:v>
                </c:pt>
                <c:pt idx="1">
                  <c:v>5083</c:v>
                </c:pt>
                <c:pt idx="2">
                  <c:v>6792</c:v>
                </c:pt>
                <c:pt idx="3">
                  <c:v>8137</c:v>
                </c:pt>
                <c:pt idx="4">
                  <c:v>8576</c:v>
                </c:pt>
                <c:pt idx="5">
                  <c:v>12548</c:v>
                </c:pt>
                <c:pt idx="6">
                  <c:v>18457</c:v>
                </c:pt>
                <c:pt idx="7">
                  <c:v>21259</c:v>
                </c:pt>
                <c:pt idx="8">
                  <c:v>9310</c:v>
                </c:pt>
                <c:pt idx="9">
                  <c:v>15495</c:v>
                </c:pt>
                <c:pt idx="10">
                  <c:v>21616</c:v>
                </c:pt>
              </c:numCache>
            </c:numRef>
          </c:val>
          <c:smooth val="0"/>
          <c:extLst>
            <c:ext xmlns:c16="http://schemas.microsoft.com/office/drawing/2014/chart" uri="{C3380CC4-5D6E-409C-BE32-E72D297353CC}">
              <c16:uniqueId val="{00000006-4EB5-6B4A-98A2-1247E89F2A9D}"/>
            </c:ext>
          </c:extLst>
        </c:ser>
        <c:ser>
          <c:idx val="7"/>
          <c:order val="7"/>
          <c:tx>
            <c:strRef>
              <c:f>'Job Postings'!$B$10</c:f>
              <c:strCache>
                <c:ptCount val="1"/>
                <c:pt idx="0">
                  <c:v>Food Services and Drinking Places</c:v>
                </c:pt>
              </c:strCache>
            </c:strRef>
          </c:tx>
          <c:spPr>
            <a:ln w="28575" cap="rnd">
              <a:solidFill>
                <a:schemeClr val="accent2">
                  <a:lumMod val="60000"/>
                </a:schemeClr>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Postings'!$C$10:$M$10</c:f>
              <c:numCache>
                <c:formatCode>General</c:formatCode>
                <c:ptCount val="11"/>
                <c:pt idx="0">
                  <c:v>5217</c:v>
                </c:pt>
                <c:pt idx="1">
                  <c:v>13171</c:v>
                </c:pt>
                <c:pt idx="2">
                  <c:v>19457</c:v>
                </c:pt>
                <c:pt idx="3">
                  <c:v>20424</c:v>
                </c:pt>
                <c:pt idx="4">
                  <c:v>22380</c:v>
                </c:pt>
                <c:pt idx="5">
                  <c:v>19047</c:v>
                </c:pt>
                <c:pt idx="6">
                  <c:v>31960</c:v>
                </c:pt>
                <c:pt idx="7">
                  <c:v>32874</c:v>
                </c:pt>
                <c:pt idx="8">
                  <c:v>28348</c:v>
                </c:pt>
                <c:pt idx="9">
                  <c:v>46329</c:v>
                </c:pt>
                <c:pt idx="10">
                  <c:v>57448</c:v>
                </c:pt>
              </c:numCache>
            </c:numRef>
          </c:val>
          <c:smooth val="0"/>
          <c:extLst>
            <c:ext xmlns:c16="http://schemas.microsoft.com/office/drawing/2014/chart" uri="{C3380CC4-5D6E-409C-BE32-E72D297353CC}">
              <c16:uniqueId val="{00000007-4EB5-6B4A-98A2-1247E89F2A9D}"/>
            </c:ext>
          </c:extLst>
        </c:ser>
        <c:dLbls>
          <c:showLegendKey val="0"/>
          <c:showVal val="0"/>
          <c:showCatName val="0"/>
          <c:showSerName val="0"/>
          <c:showPercent val="0"/>
          <c:showBubbleSize val="0"/>
        </c:dLbls>
        <c:smooth val="0"/>
        <c:axId val="4690559"/>
        <c:axId val="4612127"/>
      </c:lineChart>
      <c:catAx>
        <c:axId val="469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12127"/>
        <c:crosses val="autoZero"/>
        <c:auto val="1"/>
        <c:lblAlgn val="ctr"/>
        <c:lblOffset val="100"/>
        <c:noMultiLvlLbl val="0"/>
      </c:catAx>
      <c:valAx>
        <c:axId val="4612127"/>
        <c:scaling>
          <c:orientation val="minMax"/>
          <c:min val="0"/>
        </c:scaling>
        <c:delete val="0"/>
        <c:axPos val="l"/>
        <c:numFmt formatCode="General" sourceLinked="0"/>
        <c:majorTickMark val="out"/>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90559"/>
        <c:crosses val="autoZero"/>
        <c:crossBetween val="between"/>
      </c:valAx>
      <c:spPr>
        <a:noFill/>
        <a:ln>
          <a:noFill/>
        </a:ln>
        <a:effectLst/>
      </c:spPr>
    </c:plotArea>
    <c:legend>
      <c:legendPos val="t"/>
      <c:layout>
        <c:manualLayout>
          <c:xMode val="edge"/>
          <c:yMode val="edge"/>
          <c:x val="1.8606750718418684E-2"/>
          <c:y val="0.2130856656880025"/>
          <c:w val="0.40510821970424427"/>
          <c:h val="0.28613841690841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7374691248532E-2"/>
          <c:y val="0.17038539553752535"/>
          <c:w val="0.89039091084151745"/>
          <c:h val="0.66272182715569861"/>
        </c:manualLayout>
      </c:layout>
      <c:lineChart>
        <c:grouping val="standard"/>
        <c:varyColors val="0"/>
        <c:ser>
          <c:idx val="0"/>
          <c:order val="0"/>
          <c:tx>
            <c:strRef>
              <c:f>'Job Postings'!$B$3</c:f>
              <c:strCache>
                <c:ptCount val="1"/>
                <c:pt idx="0">
                  <c:v>Scheduled Passenger Air Transportation</c:v>
                </c:pt>
              </c:strCache>
            </c:strRef>
          </c:tx>
          <c:spPr>
            <a:ln w="28575" cap="rnd">
              <a:solidFill>
                <a:schemeClr val="accent1"/>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Postings'!$C$3:$M$3</c:f>
              <c:numCache>
                <c:formatCode>General</c:formatCode>
                <c:ptCount val="11"/>
                <c:pt idx="0">
                  <c:v>99</c:v>
                </c:pt>
                <c:pt idx="1">
                  <c:v>251</c:v>
                </c:pt>
                <c:pt idx="2">
                  <c:v>318</c:v>
                </c:pt>
                <c:pt idx="3">
                  <c:v>504</c:v>
                </c:pt>
                <c:pt idx="4">
                  <c:v>622</c:v>
                </c:pt>
                <c:pt idx="5">
                  <c:v>397</c:v>
                </c:pt>
                <c:pt idx="6">
                  <c:v>541</c:v>
                </c:pt>
                <c:pt idx="7">
                  <c:v>503</c:v>
                </c:pt>
                <c:pt idx="8">
                  <c:v>250</c:v>
                </c:pt>
                <c:pt idx="9">
                  <c:v>455</c:v>
                </c:pt>
                <c:pt idx="10">
                  <c:v>1087</c:v>
                </c:pt>
              </c:numCache>
            </c:numRef>
          </c:val>
          <c:smooth val="0"/>
          <c:extLst>
            <c:ext xmlns:c16="http://schemas.microsoft.com/office/drawing/2014/chart" uri="{C3380CC4-5D6E-409C-BE32-E72D297353CC}">
              <c16:uniqueId val="{00000000-86AB-AC41-9CF2-24369FA12B8E}"/>
            </c:ext>
          </c:extLst>
        </c:ser>
        <c:ser>
          <c:idx val="1"/>
          <c:order val="1"/>
          <c:tx>
            <c:strRef>
              <c:f>'Job Postings'!$B$4</c:f>
              <c:strCache>
                <c:ptCount val="1"/>
                <c:pt idx="0">
                  <c:v>Deep Sea Passenger Transportation</c:v>
                </c:pt>
              </c:strCache>
            </c:strRef>
          </c:tx>
          <c:spPr>
            <a:ln w="28575" cap="rnd">
              <a:solidFill>
                <a:schemeClr val="accent2"/>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Postings'!$C$4:$M$4</c:f>
              <c:numCache>
                <c:formatCode>General</c:formatCode>
                <c:ptCount val="11"/>
                <c:pt idx="0">
                  <c:v>427</c:v>
                </c:pt>
                <c:pt idx="1">
                  <c:v>343</c:v>
                </c:pt>
                <c:pt idx="2">
                  <c:v>324</c:v>
                </c:pt>
                <c:pt idx="3">
                  <c:v>217</c:v>
                </c:pt>
                <c:pt idx="4">
                  <c:v>357</c:v>
                </c:pt>
                <c:pt idx="5">
                  <c:v>189</c:v>
                </c:pt>
                <c:pt idx="6">
                  <c:v>316</c:v>
                </c:pt>
                <c:pt idx="7">
                  <c:v>165</c:v>
                </c:pt>
                <c:pt idx="8">
                  <c:v>75</c:v>
                </c:pt>
                <c:pt idx="9">
                  <c:v>18</c:v>
                </c:pt>
                <c:pt idx="10">
                  <c:v>19</c:v>
                </c:pt>
              </c:numCache>
            </c:numRef>
          </c:val>
          <c:smooth val="0"/>
          <c:extLst>
            <c:ext xmlns:c16="http://schemas.microsoft.com/office/drawing/2014/chart" uri="{C3380CC4-5D6E-409C-BE32-E72D297353CC}">
              <c16:uniqueId val="{00000001-86AB-AC41-9CF2-24369FA12B8E}"/>
            </c:ext>
          </c:extLst>
        </c:ser>
        <c:ser>
          <c:idx val="2"/>
          <c:order val="2"/>
          <c:tx>
            <c:strRef>
              <c:f>'Job Postings'!$B$5</c:f>
              <c:strCache>
                <c:ptCount val="1"/>
                <c:pt idx="0">
                  <c:v>Scenic and Sightseeing Transportation</c:v>
                </c:pt>
              </c:strCache>
            </c:strRef>
          </c:tx>
          <c:spPr>
            <a:ln w="28575" cap="rnd">
              <a:solidFill>
                <a:schemeClr val="accent3"/>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Postings'!$C$5:$M$5</c:f>
              <c:numCache>
                <c:formatCode>General</c:formatCode>
                <c:ptCount val="11"/>
                <c:pt idx="0">
                  <c:v>32</c:v>
                </c:pt>
                <c:pt idx="1">
                  <c:v>56</c:v>
                </c:pt>
                <c:pt idx="2">
                  <c:v>123</c:v>
                </c:pt>
                <c:pt idx="3">
                  <c:v>183</c:v>
                </c:pt>
                <c:pt idx="4">
                  <c:v>184</c:v>
                </c:pt>
                <c:pt idx="5">
                  <c:v>187</c:v>
                </c:pt>
                <c:pt idx="6">
                  <c:v>171</c:v>
                </c:pt>
                <c:pt idx="7">
                  <c:v>286</c:v>
                </c:pt>
                <c:pt idx="8">
                  <c:v>116</c:v>
                </c:pt>
                <c:pt idx="9">
                  <c:v>292</c:v>
                </c:pt>
                <c:pt idx="10">
                  <c:v>496</c:v>
                </c:pt>
              </c:numCache>
            </c:numRef>
          </c:val>
          <c:smooth val="0"/>
          <c:extLst>
            <c:ext xmlns:c16="http://schemas.microsoft.com/office/drawing/2014/chart" uri="{C3380CC4-5D6E-409C-BE32-E72D297353CC}">
              <c16:uniqueId val="{00000002-86AB-AC41-9CF2-24369FA12B8E}"/>
            </c:ext>
          </c:extLst>
        </c:ser>
        <c:ser>
          <c:idx val="3"/>
          <c:order val="3"/>
          <c:tx>
            <c:strRef>
              <c:f>'Job Postings'!$B$6</c:f>
              <c:strCache>
                <c:ptCount val="1"/>
                <c:pt idx="0">
                  <c:v>Travel Arrangement and Reservation Services</c:v>
                </c:pt>
              </c:strCache>
            </c:strRef>
          </c:tx>
          <c:spPr>
            <a:ln w="28575" cap="rnd">
              <a:solidFill>
                <a:schemeClr val="accent4"/>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Postings'!$C$6:$M$6</c:f>
              <c:numCache>
                <c:formatCode>General</c:formatCode>
                <c:ptCount val="11"/>
                <c:pt idx="0">
                  <c:v>648</c:v>
                </c:pt>
                <c:pt idx="1">
                  <c:v>614</c:v>
                </c:pt>
                <c:pt idx="2">
                  <c:v>382</c:v>
                </c:pt>
                <c:pt idx="3">
                  <c:v>937</c:v>
                </c:pt>
                <c:pt idx="4">
                  <c:v>839</c:v>
                </c:pt>
                <c:pt idx="5">
                  <c:v>1093</c:v>
                </c:pt>
                <c:pt idx="6">
                  <c:v>1322</c:v>
                </c:pt>
                <c:pt idx="7">
                  <c:v>1453</c:v>
                </c:pt>
                <c:pt idx="8">
                  <c:v>685</c:v>
                </c:pt>
                <c:pt idx="9">
                  <c:v>1080</c:v>
                </c:pt>
                <c:pt idx="10">
                  <c:v>1251</c:v>
                </c:pt>
              </c:numCache>
            </c:numRef>
          </c:val>
          <c:smooth val="0"/>
          <c:extLst>
            <c:ext xmlns:c16="http://schemas.microsoft.com/office/drawing/2014/chart" uri="{C3380CC4-5D6E-409C-BE32-E72D297353CC}">
              <c16:uniqueId val="{00000003-86AB-AC41-9CF2-24369FA12B8E}"/>
            </c:ext>
          </c:extLst>
        </c:ser>
        <c:ser>
          <c:idx val="4"/>
          <c:order val="4"/>
          <c:tx>
            <c:strRef>
              <c:f>'Job Postings'!$B$7</c:f>
              <c:strCache>
                <c:ptCount val="1"/>
                <c:pt idx="0">
                  <c:v>Convention and Trade Show Organizers</c:v>
                </c:pt>
              </c:strCache>
            </c:strRef>
          </c:tx>
          <c:spPr>
            <a:ln w="28575" cap="rnd">
              <a:solidFill>
                <a:schemeClr val="accent5"/>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Postings'!$C$7:$M$7</c:f>
              <c:numCache>
                <c:formatCode>General</c:formatCode>
                <c:ptCount val="11"/>
                <c:pt idx="0">
                  <c:v>40</c:v>
                </c:pt>
                <c:pt idx="1">
                  <c:v>98</c:v>
                </c:pt>
                <c:pt idx="2">
                  <c:v>94</c:v>
                </c:pt>
                <c:pt idx="3">
                  <c:v>149</c:v>
                </c:pt>
                <c:pt idx="4">
                  <c:v>207</c:v>
                </c:pt>
                <c:pt idx="5">
                  <c:v>218</c:v>
                </c:pt>
                <c:pt idx="6">
                  <c:v>327</c:v>
                </c:pt>
                <c:pt idx="7">
                  <c:v>422</c:v>
                </c:pt>
                <c:pt idx="8">
                  <c:v>361</c:v>
                </c:pt>
                <c:pt idx="9">
                  <c:v>607</c:v>
                </c:pt>
                <c:pt idx="10">
                  <c:v>449</c:v>
                </c:pt>
              </c:numCache>
            </c:numRef>
          </c:val>
          <c:smooth val="0"/>
          <c:extLst>
            <c:ext xmlns:c16="http://schemas.microsoft.com/office/drawing/2014/chart" uri="{C3380CC4-5D6E-409C-BE32-E72D297353CC}">
              <c16:uniqueId val="{00000004-86AB-AC41-9CF2-24369FA12B8E}"/>
            </c:ext>
          </c:extLst>
        </c:ser>
        <c:ser>
          <c:idx val="5"/>
          <c:order val="5"/>
          <c:tx>
            <c:strRef>
              <c:f>'Job Postings'!$B$8</c:f>
              <c:strCache>
                <c:ptCount val="1"/>
                <c:pt idx="0">
                  <c:v>Gambling Industries</c:v>
                </c:pt>
              </c:strCache>
            </c:strRef>
          </c:tx>
          <c:spPr>
            <a:ln w="28575" cap="rnd">
              <a:solidFill>
                <a:schemeClr val="accent6"/>
              </a:solidFill>
              <a:round/>
            </a:ln>
            <a:effectLst/>
          </c:spPr>
          <c:marker>
            <c:symbol val="none"/>
          </c:marker>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Postings'!$C$8:$M$8</c:f>
              <c:numCache>
                <c:formatCode>General</c:formatCode>
                <c:ptCount val="11"/>
                <c:pt idx="0">
                  <c:v>45</c:v>
                </c:pt>
                <c:pt idx="1">
                  <c:v>55</c:v>
                </c:pt>
                <c:pt idx="2">
                  <c:v>83</c:v>
                </c:pt>
                <c:pt idx="3">
                  <c:v>64</c:v>
                </c:pt>
                <c:pt idx="4">
                  <c:v>51</c:v>
                </c:pt>
                <c:pt idx="5">
                  <c:v>47</c:v>
                </c:pt>
                <c:pt idx="6">
                  <c:v>305</c:v>
                </c:pt>
                <c:pt idx="7">
                  <c:v>339</c:v>
                </c:pt>
                <c:pt idx="8">
                  <c:v>209</c:v>
                </c:pt>
                <c:pt idx="9">
                  <c:v>388</c:v>
                </c:pt>
                <c:pt idx="10">
                  <c:v>518</c:v>
                </c:pt>
              </c:numCache>
            </c:numRef>
          </c:val>
          <c:smooth val="0"/>
          <c:extLst>
            <c:ext xmlns:c16="http://schemas.microsoft.com/office/drawing/2014/chart" uri="{C3380CC4-5D6E-409C-BE32-E72D297353CC}">
              <c16:uniqueId val="{00000005-86AB-AC41-9CF2-24369FA12B8E}"/>
            </c:ext>
          </c:extLst>
        </c:ser>
        <c:dLbls>
          <c:showLegendKey val="0"/>
          <c:showVal val="0"/>
          <c:showCatName val="0"/>
          <c:showSerName val="0"/>
          <c:showPercent val="0"/>
          <c:showBubbleSize val="0"/>
        </c:dLbls>
        <c:smooth val="0"/>
        <c:axId val="4690559"/>
        <c:axId val="4612127"/>
      </c:lineChart>
      <c:catAx>
        <c:axId val="469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12127"/>
        <c:crosses val="autoZero"/>
        <c:auto val="1"/>
        <c:lblAlgn val="ctr"/>
        <c:lblOffset val="100"/>
        <c:noMultiLvlLbl val="0"/>
      </c:catAx>
      <c:valAx>
        <c:axId val="4612127"/>
        <c:scaling>
          <c:orientation val="minMax"/>
          <c:min val="0"/>
        </c:scaling>
        <c:delete val="0"/>
        <c:axPos val="l"/>
        <c:numFmt formatCode="General" sourceLinked="0"/>
        <c:majorTickMark val="out"/>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90559"/>
        <c:crosses val="autoZero"/>
        <c:crossBetween val="between"/>
      </c:valAx>
      <c:spPr>
        <a:noFill/>
        <a:ln>
          <a:noFill/>
        </a:ln>
        <a:effectLst/>
      </c:spPr>
    </c:plotArea>
    <c:legend>
      <c:legendPos val="t"/>
      <c:layout>
        <c:manualLayout>
          <c:xMode val="edge"/>
          <c:yMode val="edge"/>
          <c:x val="2.839279022582028E-2"/>
          <c:y val="0.15175458461041744"/>
          <c:w val="0.40510821970424427"/>
          <c:h val="0.28613841690841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2381350957674"/>
          <c:y val="0.10535708462605292"/>
          <c:w val="0.78299887398669721"/>
          <c:h val="0.814757700498425"/>
        </c:manualLayout>
      </c:layout>
      <c:barChart>
        <c:barDir val="bar"/>
        <c:grouping val="percentStacked"/>
        <c:varyColors val="0"/>
        <c:ser>
          <c:idx val="0"/>
          <c:order val="0"/>
          <c:tx>
            <c:strRef>
              <c:f>'[2]Industry Demos &amp; Graphs'!$C$5</c:f>
              <c:strCache>
                <c:ptCount val="1"/>
                <c:pt idx="0">
                  <c:v>&lt;24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'Hosp-Industries'!$D$5:$E$5</c:f>
              <c:numCache>
                <c:formatCode>0.0%</c:formatCode>
                <c:ptCount val="2"/>
                <c:pt idx="0">
                  <c:v>0.28557755163965998</c:v>
                </c:pt>
                <c:pt idx="1">
                  <c:v>0.30897494525306002</c:v>
                </c:pt>
              </c:numCache>
            </c:numRef>
          </c:val>
          <c:extLst>
            <c:ext xmlns:c16="http://schemas.microsoft.com/office/drawing/2014/chart" uri="{C3380CC4-5D6E-409C-BE32-E72D297353CC}">
              <c16:uniqueId val="{00000000-F6AC-0946-A994-C2EC1DC8F4D2}"/>
            </c:ext>
          </c:extLst>
        </c:ser>
        <c:ser>
          <c:idx val="1"/>
          <c:order val="1"/>
          <c:tx>
            <c:strRef>
              <c:f>'[2]Industry Demos &amp; Graphs'!$C$6</c:f>
              <c:strCache>
                <c:ptCount val="1"/>
                <c:pt idx="0">
                  <c:v>25-39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'Hosp-Industries'!$D$6:$E$6</c:f>
              <c:numCache>
                <c:formatCode>0.0%</c:formatCode>
                <c:ptCount val="2"/>
                <c:pt idx="0">
                  <c:v>0.35182171971318399</c:v>
                </c:pt>
                <c:pt idx="1">
                  <c:v>0.23190506578116099</c:v>
                </c:pt>
              </c:numCache>
            </c:numRef>
          </c:val>
          <c:extLst>
            <c:ext xmlns:c16="http://schemas.microsoft.com/office/drawing/2014/chart" uri="{C3380CC4-5D6E-409C-BE32-E72D297353CC}">
              <c16:uniqueId val="{00000001-F6AC-0946-A994-C2EC1DC8F4D2}"/>
            </c:ext>
          </c:extLst>
        </c:ser>
        <c:ser>
          <c:idx val="2"/>
          <c:order val="2"/>
          <c:tx>
            <c:strRef>
              <c:f>'[2]Industry Demos &amp; Graphs'!$C$7</c:f>
              <c:strCache>
                <c:ptCount val="1"/>
                <c:pt idx="0">
                  <c:v>40-54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'Hosp-Industries'!$D$7:$E$7</c:f>
              <c:numCache>
                <c:formatCode>0.0%</c:formatCode>
                <c:ptCount val="2"/>
                <c:pt idx="0">
                  <c:v>0.22461801008864701</c:v>
                </c:pt>
                <c:pt idx="1">
                  <c:v>0.200665925596059</c:v>
                </c:pt>
              </c:numCache>
            </c:numRef>
          </c:val>
          <c:extLst>
            <c:ext xmlns:c16="http://schemas.microsoft.com/office/drawing/2014/chart" uri="{C3380CC4-5D6E-409C-BE32-E72D297353CC}">
              <c16:uniqueId val="{00000002-F6AC-0946-A994-C2EC1DC8F4D2}"/>
            </c:ext>
          </c:extLst>
        </c:ser>
        <c:ser>
          <c:idx val="3"/>
          <c:order val="3"/>
          <c:tx>
            <c:strRef>
              <c:f>'[2]Industry Demos &amp; Graphs'!$C$8</c:f>
              <c:strCache>
                <c:ptCount val="1"/>
                <c:pt idx="0">
                  <c:v>54+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'Hosp-Industries'!$D$8:$E$8</c:f>
              <c:numCache>
                <c:formatCode>0.0%</c:formatCode>
                <c:ptCount val="2"/>
                <c:pt idx="0">
                  <c:v>0.13798271855850899</c:v>
                </c:pt>
                <c:pt idx="1">
                  <c:v>0.25845406336972099</c:v>
                </c:pt>
              </c:numCache>
            </c:numRef>
          </c:val>
          <c:extLst>
            <c:ext xmlns:c16="http://schemas.microsoft.com/office/drawing/2014/chart" uri="{C3380CC4-5D6E-409C-BE32-E72D297353CC}">
              <c16:uniqueId val="{00000003-F6AC-0946-A994-C2EC1DC8F4D2}"/>
            </c:ext>
          </c:extLst>
        </c:ser>
        <c:dLbls>
          <c:showLegendKey val="0"/>
          <c:showVal val="0"/>
          <c:showCatName val="0"/>
          <c:showSerName val="0"/>
          <c:showPercent val="0"/>
          <c:showBubbleSize val="0"/>
        </c:dLbls>
        <c:gapWidth val="49"/>
        <c:overlap val="100"/>
        <c:axId val="1506281632"/>
        <c:axId val="1506650864"/>
      </c:barChart>
      <c:catAx>
        <c:axId val="1506281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1506650864"/>
        <c:crosses val="autoZero"/>
        <c:auto val="1"/>
        <c:lblAlgn val="ctr"/>
        <c:lblOffset val="100"/>
        <c:noMultiLvlLbl val="0"/>
      </c:catAx>
      <c:valAx>
        <c:axId val="1506650864"/>
        <c:scaling>
          <c:orientation val="minMax"/>
        </c:scaling>
        <c:delete val="1"/>
        <c:axPos val="t"/>
        <c:numFmt formatCode="0%" sourceLinked="1"/>
        <c:majorTickMark val="none"/>
        <c:minorTickMark val="none"/>
        <c:tickLblPos val="nextTo"/>
        <c:crossAx val="1506281632"/>
        <c:crosses val="autoZero"/>
        <c:crossBetween val="between"/>
      </c:valAx>
      <c:spPr>
        <a:noFill/>
        <a:ln>
          <a:noFill/>
        </a:ln>
        <a:effectLst/>
      </c:spPr>
    </c:plotArea>
    <c:legend>
      <c:legendPos val="b"/>
      <c:layout>
        <c:manualLayout>
          <c:xMode val="edge"/>
          <c:yMode val="edge"/>
          <c:x val="0.37290995805251786"/>
          <c:y val="0.89312733110275278"/>
          <c:w val="0.25418008389496433"/>
          <c:h val="5.245920575538483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Narrow" panose="020B0604020202020204" pitchFamily="34" charset="0"/>
          <a:cs typeface="Arial Narrow" panose="020B06040202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98252726170265"/>
          <c:y val="0.13637407692396036"/>
          <c:w val="0.81708531826214459"/>
          <c:h val="0.76379114314307017"/>
        </c:manualLayout>
      </c:layout>
      <c:barChart>
        <c:barDir val="bar"/>
        <c:grouping val="percentStacked"/>
        <c:varyColors val="0"/>
        <c:ser>
          <c:idx val="0"/>
          <c:order val="0"/>
          <c:tx>
            <c:strRef>
              <c:f>'[2]Industry Demos &amp; Graphs'!$C$12</c:f>
              <c:strCache>
                <c:ptCount val="1"/>
                <c:pt idx="0">
                  <c:v>Less than HS</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DC-E148-A1A1-269B290FD1E8}"/>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ADC-E148-A1A1-269B290FD1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'Hosp-Industries'!$D$4:$E$4</c:f>
              <c:strCache>
                <c:ptCount val="2"/>
                <c:pt idx="0">
                  <c:v>Hospitality</c:v>
                </c:pt>
                <c:pt idx="1">
                  <c:v>Total, All Industries</c:v>
                </c:pt>
              </c:strCache>
            </c:strRef>
          </c:cat>
          <c:val>
            <c:numRef>
              <c:f>'Hosp-Industries'!$D$12:$E$12</c:f>
              <c:numCache>
                <c:formatCode>0.0%</c:formatCode>
                <c:ptCount val="2"/>
                <c:pt idx="0">
                  <c:v>0.145431877059052</c:v>
                </c:pt>
                <c:pt idx="1">
                  <c:v>0.17956753332373801</c:v>
                </c:pt>
              </c:numCache>
            </c:numRef>
          </c:val>
          <c:extLst>
            <c:ext xmlns:c16="http://schemas.microsoft.com/office/drawing/2014/chart" uri="{C3380CC4-5D6E-409C-BE32-E72D297353CC}">
              <c16:uniqueId val="{00000002-9ADC-E148-A1A1-269B290FD1E8}"/>
            </c:ext>
          </c:extLst>
        </c:ser>
        <c:ser>
          <c:idx val="1"/>
          <c:order val="1"/>
          <c:tx>
            <c:strRef>
              <c:f>'[2]Industry Demos &amp; Graphs'!$C$13</c:f>
              <c:strCache>
                <c:ptCount val="1"/>
                <c:pt idx="0">
                  <c:v>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'Hosp-Industries'!$D$13:$E$13</c:f>
              <c:numCache>
                <c:formatCode>0.0%</c:formatCode>
                <c:ptCount val="2"/>
                <c:pt idx="0">
                  <c:v>0.25963980432196698</c:v>
                </c:pt>
                <c:pt idx="1">
                  <c:v>0.18373155735166199</c:v>
                </c:pt>
              </c:numCache>
            </c:numRef>
          </c:val>
          <c:extLst>
            <c:ext xmlns:c16="http://schemas.microsoft.com/office/drawing/2014/chart" uri="{C3380CC4-5D6E-409C-BE32-E72D297353CC}">
              <c16:uniqueId val="{00000003-9ADC-E148-A1A1-269B290FD1E8}"/>
            </c:ext>
          </c:extLst>
        </c:ser>
        <c:ser>
          <c:idx val="2"/>
          <c:order val="2"/>
          <c:tx>
            <c:strRef>
              <c:f>'[2]Industry Demos &amp; Graphs'!$C$14</c:f>
              <c:strCache>
                <c:ptCount val="1"/>
                <c:pt idx="0">
                  <c:v>Some College/AA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'Hosp-Industries'!$D$14:$E$14</c:f>
              <c:numCache>
                <c:formatCode>0.0%</c:formatCode>
                <c:ptCount val="2"/>
                <c:pt idx="0">
                  <c:v>0.38863450898523</c:v>
                </c:pt>
                <c:pt idx="1">
                  <c:v>0.28393949532603802</c:v>
                </c:pt>
              </c:numCache>
            </c:numRef>
          </c:val>
          <c:extLst>
            <c:ext xmlns:c16="http://schemas.microsoft.com/office/drawing/2014/chart" uri="{C3380CC4-5D6E-409C-BE32-E72D297353CC}">
              <c16:uniqueId val="{00000004-9ADC-E148-A1A1-269B290FD1E8}"/>
            </c:ext>
          </c:extLst>
        </c:ser>
        <c:ser>
          <c:idx val="3"/>
          <c:order val="3"/>
          <c:tx>
            <c:strRef>
              <c:f>'[2]Industry Demos &amp; Graphs'!$C$15</c:f>
              <c:strCache>
                <c:ptCount val="1"/>
                <c:pt idx="0">
                  <c:v>Bachelor's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'Hosp-Industries'!$D$15:$E$15</c:f>
              <c:numCache>
                <c:formatCode>0.0%</c:formatCode>
                <c:ptCount val="2"/>
                <c:pt idx="0">
                  <c:v>0.170169994641719</c:v>
                </c:pt>
                <c:pt idx="1">
                  <c:v>0.229499558541194</c:v>
                </c:pt>
              </c:numCache>
            </c:numRef>
          </c:val>
          <c:extLst>
            <c:ext xmlns:c16="http://schemas.microsoft.com/office/drawing/2014/chart" uri="{C3380CC4-5D6E-409C-BE32-E72D297353CC}">
              <c16:uniqueId val="{00000005-9ADC-E148-A1A1-269B290FD1E8}"/>
            </c:ext>
          </c:extLst>
        </c:ser>
        <c:ser>
          <c:idx val="4"/>
          <c:order val="4"/>
          <c:tx>
            <c:strRef>
              <c:f>'[2]Industry Demos &amp; Graphs'!$C$16</c:f>
              <c:strCache>
                <c:ptCount val="1"/>
                <c:pt idx="0">
                  <c:v>Graduate School</c:v>
                </c:pt>
              </c:strCache>
            </c:strRef>
          </c:tx>
          <c:spPr>
            <a:solidFill>
              <a:schemeClr val="accent5"/>
            </a:solidFill>
            <a:ln>
              <a:noFill/>
            </a:ln>
            <a:effectLst/>
          </c:spPr>
          <c:invertIfNegative val="0"/>
          <c:dLbls>
            <c:dLbl>
              <c:idx val="0"/>
              <c:layout>
                <c:manualLayout>
                  <c:x val="-1.4459986525678268E-3"/>
                  <c:y val="0.17815074935109895"/>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5B9BD5"/>
                        </a:solidFill>
                        <a:latin typeface="Arial Narrow" panose="020B0604020202020204" pitchFamily="34" charset="0"/>
                        <a:ea typeface="+mn-ea"/>
                        <a:cs typeface="Arial Narrow" panose="020B0604020202020204" pitchFamily="34" charset="0"/>
                      </a:defRPr>
                    </a:pPr>
                    <a:fld id="{6634C501-80B2-450A-9DFC-192AF76D0904}" type="VALUE">
                      <a:rPr lang="en-US" sz="1600">
                        <a:solidFill>
                          <a:schemeClr val="accent5"/>
                        </a:solidFill>
                      </a:rPr>
                      <a:pPr>
                        <a:defRPr sz="1800" b="1">
                          <a:solidFill>
                            <a:srgbClr val="5B9BD5"/>
                          </a:solidFill>
                          <a:latin typeface="Arial Narrow" panose="020B0604020202020204" pitchFamily="34" charset="0"/>
                          <a:cs typeface="Arial Narrow"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5B9BD5"/>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19206588729153E-2"/>
                      <c:h val="6.9961362591621321E-2"/>
                    </c:manualLayout>
                  </c15:layout>
                  <c15:dlblFieldTable/>
                  <c15:showDataLabelsRange val="0"/>
                </c:ext>
                <c:ext xmlns:c16="http://schemas.microsoft.com/office/drawing/2014/chart" uri="{C3380CC4-5D6E-409C-BE32-E72D297353CC}">
                  <c16:uniqueId val="{00000006-9ADC-E148-A1A1-269B290FD1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'Hosp-Industries'!$D$4:$E$4</c:f>
              <c:strCache>
                <c:ptCount val="2"/>
                <c:pt idx="0">
                  <c:v>Hospitality</c:v>
                </c:pt>
                <c:pt idx="1">
                  <c:v>Total, All Industries</c:v>
                </c:pt>
              </c:strCache>
            </c:strRef>
          </c:cat>
          <c:val>
            <c:numRef>
              <c:f>'Hosp-Industries'!$D$16:$E$16</c:f>
              <c:numCache>
                <c:formatCode>0.0%</c:formatCode>
                <c:ptCount val="2"/>
                <c:pt idx="0">
                  <c:v>3.6123814992031801E-2</c:v>
                </c:pt>
                <c:pt idx="1">
                  <c:v>0.123261855457367</c:v>
                </c:pt>
              </c:numCache>
            </c:numRef>
          </c:val>
          <c:extLst>
            <c:ext xmlns:c16="http://schemas.microsoft.com/office/drawing/2014/chart" uri="{C3380CC4-5D6E-409C-BE32-E72D297353CC}">
              <c16:uniqueId val="{00000007-9ADC-E148-A1A1-269B290FD1E8}"/>
            </c:ext>
          </c:extLst>
        </c:ser>
        <c:dLbls>
          <c:showLegendKey val="0"/>
          <c:showVal val="0"/>
          <c:showCatName val="0"/>
          <c:showSerName val="0"/>
          <c:showPercent val="0"/>
          <c:showBubbleSize val="0"/>
        </c:dLbls>
        <c:gapWidth val="37"/>
        <c:overlap val="100"/>
        <c:axId val="1506281632"/>
        <c:axId val="1506650864"/>
      </c:barChart>
      <c:catAx>
        <c:axId val="1506281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1506650864"/>
        <c:crosses val="autoZero"/>
        <c:auto val="1"/>
        <c:lblAlgn val="ctr"/>
        <c:lblOffset val="100"/>
        <c:noMultiLvlLbl val="0"/>
      </c:catAx>
      <c:valAx>
        <c:axId val="1506650864"/>
        <c:scaling>
          <c:orientation val="minMax"/>
        </c:scaling>
        <c:delete val="1"/>
        <c:axPos val="t"/>
        <c:numFmt formatCode="0%" sourceLinked="1"/>
        <c:majorTickMark val="none"/>
        <c:minorTickMark val="none"/>
        <c:tickLblPos val="nextTo"/>
        <c:crossAx val="1506281632"/>
        <c:crosses val="autoZero"/>
        <c:crossBetween val="between"/>
      </c:valAx>
      <c:spPr>
        <a:noFill/>
        <a:ln>
          <a:noFill/>
        </a:ln>
        <a:effectLst/>
      </c:spPr>
    </c:plotArea>
    <c:legend>
      <c:legendPos val="b"/>
      <c:layout>
        <c:manualLayout>
          <c:xMode val="edge"/>
          <c:yMode val="edge"/>
          <c:x val="0.15336579806573322"/>
          <c:y val="0.87986915527873288"/>
          <c:w val="0.72425699846051506"/>
          <c:h val="5.330802809674659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90417677910341"/>
          <c:y val="0.15046398410857731"/>
          <c:w val="0.79808907925118888"/>
          <c:h val="0.75458521809385182"/>
        </c:manualLayout>
      </c:layout>
      <c:barChart>
        <c:barDir val="bar"/>
        <c:grouping val="percentStacked"/>
        <c:varyColors val="0"/>
        <c:ser>
          <c:idx val="0"/>
          <c:order val="0"/>
          <c:tx>
            <c:strRef>
              <c:f>'[2]Industry Demos &amp; Graphs'!$C$19</c:f>
              <c:strCache>
                <c:ptCount val="1"/>
                <c:pt idx="0">
                  <c:v>Hispanic/Latino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'Hosp-Industries'!$D$19:$E$19</c:f>
              <c:numCache>
                <c:formatCode>0.0%</c:formatCode>
                <c:ptCount val="2"/>
                <c:pt idx="0">
                  <c:v>0.57996485061511405</c:v>
                </c:pt>
                <c:pt idx="1">
                  <c:v>0.48701842303661003</c:v>
                </c:pt>
              </c:numCache>
            </c:numRef>
          </c:val>
          <c:extLst>
            <c:ext xmlns:c16="http://schemas.microsoft.com/office/drawing/2014/chart" uri="{C3380CC4-5D6E-409C-BE32-E72D297353CC}">
              <c16:uniqueId val="{00000000-4513-0F48-BA35-C01C672C8203}"/>
            </c:ext>
          </c:extLst>
        </c:ser>
        <c:ser>
          <c:idx val="1"/>
          <c:order val="1"/>
          <c:tx>
            <c:strRef>
              <c:f>'[2]Industry Demos &amp; Graphs'!$C$20</c:f>
              <c:strCache>
                <c:ptCount val="1"/>
                <c:pt idx="0">
                  <c:v>White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'Hosp-Industries'!$D$20:$E$20</c:f>
              <c:numCache>
                <c:formatCode>0.0%</c:formatCode>
                <c:ptCount val="2"/>
                <c:pt idx="0">
                  <c:v>0.177809863414296</c:v>
                </c:pt>
                <c:pt idx="1">
                  <c:v>0.25472552276317001</c:v>
                </c:pt>
              </c:numCache>
            </c:numRef>
          </c:val>
          <c:extLst>
            <c:ext xmlns:c16="http://schemas.microsoft.com/office/drawing/2014/chart" uri="{C3380CC4-5D6E-409C-BE32-E72D297353CC}">
              <c16:uniqueId val="{00000001-4513-0F48-BA35-C01C672C8203}"/>
            </c:ext>
          </c:extLst>
        </c:ser>
        <c:ser>
          <c:idx val="2"/>
          <c:order val="2"/>
          <c:tx>
            <c:strRef>
              <c:f>'[2]Industry Demos &amp; Graphs'!$C$21</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'Hosp-Industries'!$D$21:$E$21</c:f>
              <c:numCache>
                <c:formatCode>0.0%</c:formatCode>
                <c:ptCount val="2"/>
                <c:pt idx="0">
                  <c:v>0.16261579848772101</c:v>
                </c:pt>
                <c:pt idx="1">
                  <c:v>0.145549314762522</c:v>
                </c:pt>
              </c:numCache>
            </c:numRef>
          </c:val>
          <c:extLst>
            <c:ext xmlns:c16="http://schemas.microsoft.com/office/drawing/2014/chart" uri="{C3380CC4-5D6E-409C-BE32-E72D297353CC}">
              <c16:uniqueId val="{00000002-4513-0F48-BA35-C01C672C8203}"/>
            </c:ext>
          </c:extLst>
        </c:ser>
        <c:ser>
          <c:idx val="3"/>
          <c:order val="3"/>
          <c:tx>
            <c:strRef>
              <c:f>'[2]Industry Demos &amp; Graphs'!$C$22</c:f>
              <c:strCache>
                <c:ptCount val="1"/>
                <c:pt idx="0">
                  <c:v>Black</c:v>
                </c:pt>
              </c:strCache>
            </c:strRef>
          </c:tx>
          <c:spPr>
            <a:solidFill>
              <a:schemeClr val="accent4"/>
            </a:solidFill>
            <a:ln>
              <a:noFill/>
            </a:ln>
            <a:effectLst/>
          </c:spPr>
          <c:invertIfNegative val="0"/>
          <c:dLbls>
            <c:dLbl>
              <c:idx val="0"/>
              <c:layout>
                <c:manualLayout>
                  <c:x val="-9.6359540839291487E-17"/>
                  <c:y val="0.15135474453987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13-0F48-BA35-C01C672C8203}"/>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513-0F48-BA35-C01C672C82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64A2"/>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'Hosp-Industries'!$D$4:$E$4</c:f>
              <c:strCache>
                <c:ptCount val="2"/>
                <c:pt idx="0">
                  <c:v>Hospitality</c:v>
                </c:pt>
                <c:pt idx="1">
                  <c:v>Total, All Industries</c:v>
                </c:pt>
              </c:strCache>
            </c:strRef>
          </c:cat>
          <c:val>
            <c:numRef>
              <c:f>'Hosp-Industries'!$D$22:$E$22</c:f>
              <c:numCache>
                <c:formatCode>0.0%</c:formatCode>
                <c:ptCount val="2"/>
                <c:pt idx="0">
                  <c:v>4.87468612984093E-2</c:v>
                </c:pt>
                <c:pt idx="1">
                  <c:v>7.6909595839731504E-2</c:v>
                </c:pt>
              </c:numCache>
            </c:numRef>
          </c:val>
          <c:extLst>
            <c:ext xmlns:c16="http://schemas.microsoft.com/office/drawing/2014/chart" uri="{C3380CC4-5D6E-409C-BE32-E72D297353CC}">
              <c16:uniqueId val="{00000004-4513-0F48-BA35-C01C672C8203}"/>
            </c:ext>
          </c:extLst>
        </c:ser>
        <c:dLbls>
          <c:showLegendKey val="0"/>
          <c:showVal val="0"/>
          <c:showCatName val="0"/>
          <c:showSerName val="0"/>
          <c:showPercent val="0"/>
          <c:showBubbleSize val="0"/>
        </c:dLbls>
        <c:gapWidth val="49"/>
        <c:overlap val="100"/>
        <c:axId val="1506281632"/>
        <c:axId val="1506650864"/>
      </c:barChart>
      <c:catAx>
        <c:axId val="1506281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1506650864"/>
        <c:crosses val="autoZero"/>
        <c:auto val="1"/>
        <c:lblAlgn val="ctr"/>
        <c:lblOffset val="100"/>
        <c:noMultiLvlLbl val="0"/>
      </c:catAx>
      <c:valAx>
        <c:axId val="1506650864"/>
        <c:scaling>
          <c:orientation val="minMax"/>
        </c:scaling>
        <c:delete val="1"/>
        <c:axPos val="t"/>
        <c:numFmt formatCode="0%" sourceLinked="1"/>
        <c:majorTickMark val="none"/>
        <c:minorTickMark val="none"/>
        <c:tickLblPos val="nextTo"/>
        <c:crossAx val="1506281632"/>
        <c:crosses val="autoZero"/>
        <c:crossBetween val="between"/>
      </c:valAx>
      <c:spPr>
        <a:noFill/>
        <a:ln>
          <a:noFill/>
        </a:ln>
        <a:effectLst/>
      </c:spPr>
    </c:plotArea>
    <c:legend>
      <c:legendPos val="b"/>
      <c:layout>
        <c:manualLayout>
          <c:xMode val="edge"/>
          <c:yMode val="edge"/>
          <c:x val="0.10980947417822599"/>
          <c:y val="0.83711429434423146"/>
          <c:w val="0.75099746809208123"/>
          <c:h val="0.1351078270223952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6958600394042"/>
          <c:y val="0.12102765641883562"/>
          <c:w val="0.74833359744912631"/>
          <c:h val="0.69143581308174717"/>
        </c:manualLayout>
      </c:layout>
      <c:barChart>
        <c:barDir val="bar"/>
        <c:grouping val="percentStacked"/>
        <c:varyColors val="0"/>
        <c:ser>
          <c:idx val="0"/>
          <c:order val="0"/>
          <c:tx>
            <c:strRef>
              <c:f>'[2]Industry Demos &amp; Graphs'!$C$25</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'Hosp-Industries'!$D$25:$E$25</c:f>
              <c:numCache>
                <c:formatCode>0.0%</c:formatCode>
                <c:ptCount val="2"/>
                <c:pt idx="0">
                  <c:v>0.50633442419971997</c:v>
                </c:pt>
                <c:pt idx="1">
                  <c:v>0.49523211085958502</c:v>
                </c:pt>
              </c:numCache>
            </c:numRef>
          </c:val>
          <c:extLst>
            <c:ext xmlns:c16="http://schemas.microsoft.com/office/drawing/2014/chart" uri="{C3380CC4-5D6E-409C-BE32-E72D297353CC}">
              <c16:uniqueId val="{00000000-DC4C-364A-93D5-7799E489764C}"/>
            </c:ext>
          </c:extLst>
        </c:ser>
        <c:ser>
          <c:idx val="1"/>
          <c:order val="1"/>
          <c:tx>
            <c:strRef>
              <c:f>'[2]Industry Demos &amp; Graphs'!$C$26</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'Hosp-Industries'!$D$4:$E$4</c:f>
              <c:strCache>
                <c:ptCount val="2"/>
                <c:pt idx="0">
                  <c:v>Hospitality</c:v>
                </c:pt>
                <c:pt idx="1">
                  <c:v>Total, All Industries</c:v>
                </c:pt>
              </c:strCache>
            </c:strRef>
          </c:cat>
          <c:val>
            <c:numRef>
              <c:f>'Hosp-Industries'!$D$26:$E$26</c:f>
              <c:numCache>
                <c:formatCode>0.0%</c:formatCode>
                <c:ptCount val="2"/>
                <c:pt idx="0">
                  <c:v>0.49366557580028003</c:v>
                </c:pt>
                <c:pt idx="1">
                  <c:v>0.50476788914041504</c:v>
                </c:pt>
              </c:numCache>
            </c:numRef>
          </c:val>
          <c:extLst>
            <c:ext xmlns:c16="http://schemas.microsoft.com/office/drawing/2014/chart" uri="{C3380CC4-5D6E-409C-BE32-E72D297353CC}">
              <c16:uniqueId val="{00000001-DC4C-364A-93D5-7799E489764C}"/>
            </c:ext>
          </c:extLst>
        </c:ser>
        <c:dLbls>
          <c:showLegendKey val="0"/>
          <c:showVal val="0"/>
          <c:showCatName val="0"/>
          <c:showSerName val="0"/>
          <c:showPercent val="0"/>
          <c:showBubbleSize val="0"/>
        </c:dLbls>
        <c:gapWidth val="33"/>
        <c:overlap val="100"/>
        <c:axId val="1506281632"/>
        <c:axId val="1506650864"/>
      </c:barChart>
      <c:catAx>
        <c:axId val="1506281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1506650864"/>
        <c:crosses val="autoZero"/>
        <c:auto val="1"/>
        <c:lblAlgn val="ctr"/>
        <c:lblOffset val="100"/>
        <c:noMultiLvlLbl val="0"/>
      </c:catAx>
      <c:valAx>
        <c:axId val="1506650864"/>
        <c:scaling>
          <c:orientation val="minMax"/>
        </c:scaling>
        <c:delete val="1"/>
        <c:axPos val="t"/>
        <c:numFmt formatCode="0%" sourceLinked="1"/>
        <c:majorTickMark val="none"/>
        <c:minorTickMark val="none"/>
        <c:tickLblPos val="nextTo"/>
        <c:crossAx val="1506281632"/>
        <c:crosses val="autoZero"/>
        <c:crossBetween val="between"/>
      </c:valAx>
      <c:spPr>
        <a:noFill/>
        <a:ln>
          <a:noFill/>
        </a:ln>
        <a:effectLst/>
      </c:spPr>
    </c:plotArea>
    <c:legend>
      <c:legendPos val="b"/>
      <c:layout>
        <c:manualLayout>
          <c:xMode val="edge"/>
          <c:yMode val="edge"/>
          <c:x val="2.375853018372703E-2"/>
          <c:y val="0.73610892388451443"/>
          <c:w val="0.963594050743657"/>
          <c:h val="0.2361132983377077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r>
              <a:rPr lang="en-US" sz="2400" b="1" dirty="0"/>
              <a:t>LA RHT Students who Earned a Degree or Certificate </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3.3270814921617375E-2"/>
          <c:y val="0.22442126863432349"/>
          <c:w val="0.95491128496104116"/>
          <c:h val="0.67362467400791537"/>
        </c:manualLayout>
      </c:layout>
      <c:lineChart>
        <c:grouping val="standard"/>
        <c:varyColors val="0"/>
        <c:ser>
          <c:idx val="0"/>
          <c:order val="0"/>
          <c:spPr>
            <a:ln w="76200" cap="rnd">
              <a:solidFill>
                <a:schemeClr val="accent1"/>
              </a:solidFill>
              <a:round/>
            </a:ln>
            <a:effectLst/>
          </c:spPr>
          <c:marker>
            <c:symbol val="circle"/>
            <c:size val="14"/>
            <c:spPr>
              <a:solidFill>
                <a:schemeClr val="accent1"/>
              </a:solidFill>
              <a:ln w="9525">
                <a:solidFill>
                  <a:schemeClr val="tx1"/>
                </a:solidFill>
              </a:ln>
              <a:effectLst/>
            </c:spPr>
          </c:marker>
          <c:dLbls>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'Launchboard Exhibits'!$A$2:$A$12</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'Launchboard Exhibits'!$B$2:$B$12</c:f>
              <c:numCache>
                <c:formatCode>General</c:formatCode>
                <c:ptCount val="11"/>
                <c:pt idx="0">
                  <c:v>468</c:v>
                </c:pt>
                <c:pt idx="1">
                  <c:v>577</c:v>
                </c:pt>
                <c:pt idx="2">
                  <c:v>568</c:v>
                </c:pt>
                <c:pt idx="3">
                  <c:v>629</c:v>
                </c:pt>
                <c:pt idx="4">
                  <c:v>666</c:v>
                </c:pt>
                <c:pt idx="5">
                  <c:v>750</c:v>
                </c:pt>
                <c:pt idx="6">
                  <c:v>668</c:v>
                </c:pt>
                <c:pt idx="7">
                  <c:v>655</c:v>
                </c:pt>
                <c:pt idx="8">
                  <c:v>600</c:v>
                </c:pt>
                <c:pt idx="9">
                  <c:v>564</c:v>
                </c:pt>
                <c:pt idx="10">
                  <c:v>584</c:v>
                </c:pt>
              </c:numCache>
            </c:numRef>
          </c:val>
          <c:smooth val="0"/>
          <c:extLst>
            <c:ext xmlns:c16="http://schemas.microsoft.com/office/drawing/2014/chart" uri="{C3380CC4-5D6E-409C-BE32-E72D297353CC}">
              <c16:uniqueId val="{00000000-FA0E-4299-83E3-47A757CC28E2}"/>
            </c:ext>
          </c:extLst>
        </c:ser>
        <c:dLbls>
          <c:showLegendKey val="0"/>
          <c:showVal val="0"/>
          <c:showCatName val="0"/>
          <c:showSerName val="0"/>
          <c:showPercent val="0"/>
          <c:showBubbleSize val="0"/>
        </c:dLbls>
        <c:marker val="1"/>
        <c:smooth val="0"/>
        <c:axId val="408511576"/>
        <c:axId val="408512232"/>
      </c:lineChart>
      <c:catAx>
        <c:axId val="40851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408512232"/>
        <c:crosses val="autoZero"/>
        <c:auto val="1"/>
        <c:lblAlgn val="ctr"/>
        <c:lblOffset val="100"/>
        <c:noMultiLvlLbl val="0"/>
      </c:catAx>
      <c:valAx>
        <c:axId val="408512232"/>
        <c:scaling>
          <c:orientation val="minMax"/>
          <c:min val="400"/>
        </c:scaling>
        <c:delete val="1"/>
        <c:axPos val="l"/>
        <c:numFmt formatCode="General" sourceLinked="1"/>
        <c:majorTickMark val="none"/>
        <c:minorTickMark val="none"/>
        <c:tickLblPos val="nextTo"/>
        <c:crossAx val="4085115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latin typeface="Tw Cen MT" panose="020B0602020104020603"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ysClr val="windowText" lastClr="000000"/>
                </a:solidFill>
                <a:latin typeface="Tw Cen MT" panose="020B0602020104020603" pitchFamily="34" charset="0"/>
                <a:ea typeface="+mn-ea"/>
                <a:cs typeface="+mn-cs"/>
              </a:defRPr>
            </a:pPr>
            <a:r>
              <a:rPr lang="en-US" b="1" dirty="0"/>
              <a:t>LA Students Enrolled in RHT Pathways </a:t>
            </a:r>
          </a:p>
        </c:rich>
      </c:tx>
      <c:overlay val="0"/>
      <c:spPr>
        <a:noFill/>
        <a:ln>
          <a:noFill/>
        </a:ln>
        <a:effectLst/>
      </c:spPr>
      <c:txPr>
        <a:bodyPr rot="0" spcFirstLastPara="1" vertOverflow="ellipsis" vert="horz" wrap="square" anchor="ctr" anchorCtr="1"/>
        <a:lstStyle/>
        <a:p>
          <a:pPr>
            <a:defRPr sz="288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lineChart>
        <c:grouping val="standard"/>
        <c:varyColors val="0"/>
        <c:ser>
          <c:idx val="0"/>
          <c:order val="0"/>
          <c:spPr>
            <a:ln w="76200" cap="rnd">
              <a:solidFill>
                <a:schemeClr val="accent1"/>
              </a:solidFill>
              <a:round/>
            </a:ln>
            <a:effectLst/>
          </c:spPr>
          <c:marker>
            <c:symbol val="circle"/>
            <c:size val="14"/>
            <c:spPr>
              <a:solidFill>
                <a:schemeClr val="accent1"/>
              </a:solidFill>
              <a:ln w="9525">
                <a:solidFill>
                  <a:schemeClr val="tx1"/>
                </a:solid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39-4CEC-A88A-F00D2D7A78BB}"/>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39-4CEC-A88A-F00D2D7A78BB}"/>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39-4CEC-A88A-F00D2D7A78BB}"/>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39-4CEC-A88A-F00D2D7A78BB}"/>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39-4CEC-A88A-F00D2D7A78BB}"/>
                </c:ext>
              </c:extLst>
            </c:dLbl>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'Launchboard Exhibits'!$A$2:$A$12</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'Launchboard Exhibits'!$O$2:$O$12</c:f>
              <c:numCache>
                <c:formatCode>#,##0</c:formatCode>
                <c:ptCount val="11"/>
                <c:pt idx="0">
                  <c:v>12529</c:v>
                </c:pt>
                <c:pt idx="1">
                  <c:v>11887</c:v>
                </c:pt>
                <c:pt idx="2">
                  <c:v>11904</c:v>
                </c:pt>
                <c:pt idx="3">
                  <c:v>11688</c:v>
                </c:pt>
                <c:pt idx="4">
                  <c:v>11125</c:v>
                </c:pt>
                <c:pt idx="5">
                  <c:v>10429</c:v>
                </c:pt>
                <c:pt idx="6">
                  <c:v>10133</c:v>
                </c:pt>
                <c:pt idx="7">
                  <c:v>10041</c:v>
                </c:pt>
                <c:pt idx="8">
                  <c:v>10487</c:v>
                </c:pt>
                <c:pt idx="9">
                  <c:v>8772</c:v>
                </c:pt>
                <c:pt idx="10">
                  <c:v>8310</c:v>
                </c:pt>
              </c:numCache>
            </c:numRef>
          </c:val>
          <c:smooth val="0"/>
          <c:extLst>
            <c:ext xmlns:c16="http://schemas.microsoft.com/office/drawing/2014/chart" uri="{C3380CC4-5D6E-409C-BE32-E72D297353CC}">
              <c16:uniqueId val="{00000000-0039-4CEC-A88A-F00D2D7A78BB}"/>
            </c:ext>
          </c:extLst>
        </c:ser>
        <c:dLbls>
          <c:showLegendKey val="0"/>
          <c:showVal val="0"/>
          <c:showCatName val="0"/>
          <c:showSerName val="0"/>
          <c:showPercent val="0"/>
          <c:showBubbleSize val="0"/>
        </c:dLbls>
        <c:marker val="1"/>
        <c:smooth val="0"/>
        <c:axId val="408511576"/>
        <c:axId val="408512232"/>
      </c:lineChart>
      <c:catAx>
        <c:axId val="40851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408512232"/>
        <c:crosses val="autoZero"/>
        <c:auto val="1"/>
        <c:lblAlgn val="ctr"/>
        <c:lblOffset val="100"/>
        <c:noMultiLvlLbl val="0"/>
      </c:catAx>
      <c:valAx>
        <c:axId val="408512232"/>
        <c:scaling>
          <c:orientation val="minMax"/>
          <c:min val="400"/>
        </c:scaling>
        <c:delete val="1"/>
        <c:axPos val="l"/>
        <c:numFmt formatCode="#,##0" sourceLinked="1"/>
        <c:majorTickMark val="none"/>
        <c:minorTickMark val="none"/>
        <c:tickLblPos val="nextTo"/>
        <c:crossAx val="4085115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latin typeface="Tw Cen MT" panose="020B0602020104020603"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r>
              <a:rPr lang="en-US" b="1"/>
              <a:t>LA RHT Student Enrollments by College, 2020-21</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0.15515291662933359"/>
          <c:y val="7.2282690283244161E-2"/>
          <c:w val="0.84484708337066639"/>
          <c:h val="0.87087639992652455"/>
        </c:manualLayout>
      </c:layout>
      <c:barChart>
        <c:barDir val="bar"/>
        <c:grouping val="clustered"/>
        <c:varyColors val="0"/>
        <c:ser>
          <c:idx val="0"/>
          <c:order val="0"/>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'Launchboard Exhibits'!$A$19:$A$35</c:f>
              <c:strCache>
                <c:ptCount val="17"/>
                <c:pt idx="0">
                  <c:v>LA City</c:v>
                </c:pt>
                <c:pt idx="1">
                  <c:v>LA Southwest</c:v>
                </c:pt>
                <c:pt idx="2">
                  <c:v>Rio Hondo</c:v>
                </c:pt>
                <c:pt idx="3">
                  <c:v>LA Pierce</c:v>
                </c:pt>
                <c:pt idx="4">
                  <c:v>Citrus</c:v>
                </c:pt>
                <c:pt idx="5">
                  <c:v>LA Harbor</c:v>
                </c:pt>
                <c:pt idx="6">
                  <c:v>West LA</c:v>
                </c:pt>
                <c:pt idx="7">
                  <c:v>East LA</c:v>
                </c:pt>
                <c:pt idx="8">
                  <c:v>El Camino</c:v>
                </c:pt>
                <c:pt idx="9">
                  <c:v>Glendale</c:v>
                </c:pt>
                <c:pt idx="10">
                  <c:v>LA Mission</c:v>
                </c:pt>
                <c:pt idx="11">
                  <c:v>Cerritos</c:v>
                </c:pt>
                <c:pt idx="12">
                  <c:v>Pasadena</c:v>
                </c:pt>
                <c:pt idx="13">
                  <c:v>Long Beach</c:v>
                </c:pt>
                <c:pt idx="14">
                  <c:v>Santa Monica</c:v>
                </c:pt>
                <c:pt idx="15">
                  <c:v>LA Trade-Tech</c:v>
                </c:pt>
                <c:pt idx="16">
                  <c:v>Mt. San Antonio</c:v>
                </c:pt>
              </c:strCache>
            </c:strRef>
          </c:cat>
          <c:val>
            <c:numRef>
              <c:f>'Launchboard Exhibits'!$B$19:$B$35</c:f>
              <c:numCache>
                <c:formatCode>General</c:formatCode>
                <c:ptCount val="17"/>
                <c:pt idx="0">
                  <c:v>21</c:v>
                </c:pt>
                <c:pt idx="1">
                  <c:v>44</c:v>
                </c:pt>
                <c:pt idx="2">
                  <c:v>57</c:v>
                </c:pt>
                <c:pt idx="3">
                  <c:v>93</c:v>
                </c:pt>
                <c:pt idx="4">
                  <c:v>100</c:v>
                </c:pt>
                <c:pt idx="5">
                  <c:v>143</c:v>
                </c:pt>
                <c:pt idx="6">
                  <c:v>155</c:v>
                </c:pt>
                <c:pt idx="7">
                  <c:v>156</c:v>
                </c:pt>
                <c:pt idx="8">
                  <c:v>268</c:v>
                </c:pt>
                <c:pt idx="9">
                  <c:v>419</c:v>
                </c:pt>
                <c:pt idx="10">
                  <c:v>441</c:v>
                </c:pt>
                <c:pt idx="11">
                  <c:v>482</c:v>
                </c:pt>
                <c:pt idx="12">
                  <c:v>561</c:v>
                </c:pt>
                <c:pt idx="13">
                  <c:v>786</c:v>
                </c:pt>
                <c:pt idx="14">
                  <c:v>1101</c:v>
                </c:pt>
                <c:pt idx="15">
                  <c:v>1699</c:v>
                </c:pt>
                <c:pt idx="16">
                  <c:v>2296</c:v>
                </c:pt>
              </c:numCache>
            </c:numRef>
          </c:val>
          <c:extLst>
            <c:ext xmlns:c16="http://schemas.microsoft.com/office/drawing/2014/chart" uri="{C3380CC4-5D6E-409C-BE32-E72D297353CC}">
              <c16:uniqueId val="{00000000-523F-46CE-A2A4-B06DEA81C767}"/>
            </c:ext>
          </c:extLst>
        </c:ser>
        <c:dLbls>
          <c:showLegendKey val="0"/>
          <c:showVal val="0"/>
          <c:showCatName val="0"/>
          <c:showSerName val="0"/>
          <c:showPercent val="0"/>
          <c:showBubbleSize val="0"/>
        </c:dLbls>
        <c:gapWidth val="75"/>
        <c:axId val="495281472"/>
        <c:axId val="495281800"/>
      </c:barChart>
      <c:catAx>
        <c:axId val="49528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crossAx val="495281800"/>
        <c:crosses val="autoZero"/>
        <c:auto val="1"/>
        <c:lblAlgn val="ctr"/>
        <c:lblOffset val="100"/>
        <c:noMultiLvlLbl val="0"/>
      </c:catAx>
      <c:valAx>
        <c:axId val="495281800"/>
        <c:scaling>
          <c:orientation val="minMax"/>
        </c:scaling>
        <c:delete val="1"/>
        <c:axPos val="b"/>
        <c:numFmt formatCode="General" sourceLinked="1"/>
        <c:majorTickMark val="none"/>
        <c:minorTickMark val="none"/>
        <c:tickLblPos val="nextTo"/>
        <c:crossAx val="4952814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a:solidFill>
            <a:sysClr val="windowText" lastClr="000000"/>
          </a:solidFill>
          <a:latin typeface="Tw Cen MT" panose="020B0602020104020603"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r>
              <a:rPr lang="en-US" b="1"/>
              <a:t>Gender</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0.18628884981610308"/>
          <c:y val="0.1881364829396325"/>
          <c:w val="0.65762692284823632"/>
          <c:h val="0.70557888597258689"/>
        </c:manualLayout>
      </c:layout>
      <c:pieChart>
        <c:varyColors val="1"/>
        <c:ser>
          <c:idx val="0"/>
          <c:order val="0"/>
          <c:spPr>
            <a:ln w="6350">
              <a:solidFill>
                <a:schemeClr val="tx1"/>
              </a:solidFill>
            </a:ln>
          </c:spPr>
          <c:dPt>
            <c:idx val="0"/>
            <c:bubble3D val="0"/>
            <c:spPr>
              <a:solidFill>
                <a:schemeClr val="accent1"/>
              </a:solidFill>
              <a:ln w="6350">
                <a:solidFill>
                  <a:schemeClr val="tx1"/>
                </a:solidFill>
              </a:ln>
              <a:effectLst/>
            </c:spPr>
            <c:extLst>
              <c:ext xmlns:c16="http://schemas.microsoft.com/office/drawing/2014/chart" uri="{C3380CC4-5D6E-409C-BE32-E72D297353CC}">
                <c16:uniqueId val="{00000001-2416-4EAA-856A-BD3B27C59ECD}"/>
              </c:ext>
            </c:extLst>
          </c:dPt>
          <c:dPt>
            <c:idx val="1"/>
            <c:bubble3D val="0"/>
            <c:spPr>
              <a:solidFill>
                <a:schemeClr val="accent2"/>
              </a:solidFill>
              <a:ln w="6350">
                <a:solidFill>
                  <a:schemeClr val="tx1"/>
                </a:solidFill>
              </a:ln>
              <a:effectLst/>
            </c:spPr>
            <c:extLst>
              <c:ext xmlns:c16="http://schemas.microsoft.com/office/drawing/2014/chart" uri="{C3380CC4-5D6E-409C-BE32-E72D297353CC}">
                <c16:uniqueId val="{00000003-2416-4EAA-856A-BD3B27C59ECD}"/>
              </c:ext>
            </c:extLst>
          </c:dPt>
          <c:dPt>
            <c:idx val="2"/>
            <c:bubble3D val="0"/>
            <c:spPr>
              <a:solidFill>
                <a:schemeClr val="accent3"/>
              </a:solidFill>
              <a:ln w="6350">
                <a:solidFill>
                  <a:schemeClr val="tx1"/>
                </a:solidFill>
              </a:ln>
              <a:effectLst/>
            </c:spPr>
            <c:extLst>
              <c:ext xmlns:c16="http://schemas.microsoft.com/office/drawing/2014/chart" uri="{C3380CC4-5D6E-409C-BE32-E72D297353CC}">
                <c16:uniqueId val="{00000005-2416-4EAA-856A-BD3B27C59ECD}"/>
              </c:ext>
            </c:extLst>
          </c:dPt>
          <c:dPt>
            <c:idx val="3"/>
            <c:bubble3D val="0"/>
            <c:spPr>
              <a:solidFill>
                <a:schemeClr val="accent4"/>
              </a:solidFill>
              <a:ln w="6350">
                <a:solidFill>
                  <a:schemeClr val="tx1"/>
                </a:solidFill>
              </a:ln>
              <a:effectLst/>
            </c:spPr>
            <c:extLst>
              <c:ext xmlns:c16="http://schemas.microsoft.com/office/drawing/2014/chart" uri="{C3380CC4-5D6E-409C-BE32-E72D297353CC}">
                <c16:uniqueId val="{00000007-2416-4EAA-856A-BD3B27C59ECD}"/>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8832915991815145"/>
                      <c:h val="0.39393530801081977"/>
                    </c:manualLayout>
                  </c15:layout>
                </c:ext>
                <c:ext xmlns:c16="http://schemas.microsoft.com/office/drawing/2014/chart" uri="{C3380CC4-5D6E-409C-BE32-E72D297353CC}">
                  <c16:uniqueId val="{00000001-2416-4EAA-856A-BD3B27C59ECD}"/>
                </c:ext>
              </c:extLst>
            </c:dLbl>
            <c:dLbl>
              <c:idx val="1"/>
              <c:layout>
                <c:manualLayout>
                  <c:x val="-0.21832071961878552"/>
                  <c:y val="-0.149543963254593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416-4EAA-856A-BD3B27C59ECD}"/>
                </c:ext>
              </c:extLst>
            </c:dLbl>
            <c:dLbl>
              <c:idx val="3"/>
              <c:layout>
                <c:manualLayout>
                  <c:x val="-0.23312539816018144"/>
                  <c:y val="3.311461067366579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416-4EAA-856A-BD3B27C59ECD}"/>
                </c:ext>
              </c:extLst>
            </c:dLbl>
            <c:numFmt formatCode="0.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'Launchboard Exhibits'!$F$45:$F$48</c:f>
              <c:strCache>
                <c:ptCount val="4"/>
                <c:pt idx="0">
                  <c:v>All Masked Values</c:v>
                </c:pt>
                <c:pt idx="1">
                  <c:v>Female</c:v>
                </c:pt>
                <c:pt idx="2">
                  <c:v>Male</c:v>
                </c:pt>
                <c:pt idx="3">
                  <c:v>Non-Binary</c:v>
                </c:pt>
              </c:strCache>
            </c:strRef>
          </c:cat>
          <c:val>
            <c:numRef>
              <c:f>'Launchboard Exhibits'!$G$45:$G$48</c:f>
              <c:numCache>
                <c:formatCode>General</c:formatCode>
                <c:ptCount val="4"/>
                <c:pt idx="0">
                  <c:v>144</c:v>
                </c:pt>
                <c:pt idx="1">
                  <c:v>5744</c:v>
                </c:pt>
                <c:pt idx="2">
                  <c:v>2874</c:v>
                </c:pt>
                <c:pt idx="3">
                  <c:v>10</c:v>
                </c:pt>
              </c:numCache>
            </c:numRef>
          </c:val>
          <c:extLst>
            <c:ext xmlns:c16="http://schemas.microsoft.com/office/drawing/2014/chart" uri="{C3380CC4-5D6E-409C-BE32-E72D297353CC}">
              <c16:uniqueId val="{00000008-2416-4EAA-856A-BD3B27C59E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w Cen MT" panose="020B06020201040206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34622286820828E-2"/>
          <c:y val="6.5744438715404932E-2"/>
          <c:w val="0.96585737291960039"/>
          <c:h val="0.84054296603494083"/>
        </c:manualLayout>
      </c:layout>
      <c:ofPieChart>
        <c:ofPieType val="pie"/>
        <c:varyColors val="1"/>
        <c:ser>
          <c:idx val="1"/>
          <c:order val="0"/>
          <c:dPt>
            <c:idx val="0"/>
            <c:bubble3D val="0"/>
            <c:explosion val="3"/>
            <c:spPr>
              <a:solidFill>
                <a:schemeClr val="accent1"/>
              </a:solidFill>
              <a:ln w="19050">
                <a:solidFill>
                  <a:schemeClr val="lt1"/>
                </a:solidFill>
              </a:ln>
              <a:effectLst/>
            </c:spPr>
            <c:extLst>
              <c:ext xmlns:c16="http://schemas.microsoft.com/office/drawing/2014/chart" uri="{C3380CC4-5D6E-409C-BE32-E72D297353CC}">
                <c16:uniqueId val="{00000001-D7AE-C84D-9F52-24D4AD0D63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AE-C84D-9F52-24D4AD0D63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AE-C84D-9F52-24D4AD0D633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AE-C84D-9F52-24D4AD0D633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7AE-C84D-9F52-24D4AD0D633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7AE-C84D-9F52-24D4AD0D633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7AE-C84D-9F52-24D4AD0D633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7AE-C84D-9F52-24D4AD0D633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7AE-C84D-9F52-24D4AD0D633B}"/>
              </c:ext>
            </c:extLst>
          </c:dPt>
          <c:dLbls>
            <c:dLbl>
              <c:idx val="0"/>
              <c:layout>
                <c:manualLayout>
                  <c:x val="6.2312448966346835E-2"/>
                  <c:y val="-2.883658198356842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7AE-C84D-9F52-24D4AD0D633B}"/>
                </c:ext>
              </c:extLst>
            </c:dLbl>
            <c:dLbl>
              <c:idx val="1"/>
              <c:layout>
                <c:manualLayout>
                  <c:x val="-7.994768755498681E-2"/>
                  <c:y val="-0.19728908246196591"/>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6433930568573382"/>
                      <c:h val="0.17657257075295094"/>
                    </c:manualLayout>
                  </c15:layout>
                </c:ext>
                <c:ext xmlns:c16="http://schemas.microsoft.com/office/drawing/2014/chart" uri="{C3380CC4-5D6E-409C-BE32-E72D297353CC}">
                  <c16:uniqueId val="{00000003-D7AE-C84D-9F52-24D4AD0D633B}"/>
                </c:ext>
              </c:extLst>
            </c:dLbl>
            <c:dLbl>
              <c:idx val="2"/>
              <c:layout>
                <c:manualLayout>
                  <c:x val="0.11031416432405421"/>
                  <c:y val="6.510325993387737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7AE-C84D-9F52-24D4AD0D633B}"/>
                </c:ext>
              </c:extLst>
            </c:dLbl>
            <c:dLbl>
              <c:idx val="3"/>
              <c:layout>
                <c:manualLayout>
                  <c:x val="-6.1710241453144563E-2"/>
                  <c:y val="3.81697123751607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3082632851257783"/>
                      <c:h val="0.19750142163354359"/>
                    </c:manualLayout>
                  </c15:layout>
                </c:ext>
                <c:ext xmlns:c16="http://schemas.microsoft.com/office/drawing/2014/chart" uri="{C3380CC4-5D6E-409C-BE32-E72D297353CC}">
                  <c16:uniqueId val="{00000007-D7AE-C84D-9F52-24D4AD0D633B}"/>
                </c:ext>
              </c:extLst>
            </c:dLbl>
            <c:dLbl>
              <c:idx val="4"/>
              <c:layout>
                <c:manualLayout>
                  <c:x val="1.2364272732440519E-2"/>
                  <c:y val="-2.6765529587016567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9923730340441836"/>
                      <c:h val="0.20126478713723156"/>
                    </c:manualLayout>
                  </c15:layout>
                </c:ext>
                <c:ext xmlns:c16="http://schemas.microsoft.com/office/drawing/2014/chart" uri="{C3380CC4-5D6E-409C-BE32-E72D297353CC}">
                  <c16:uniqueId val="{00000009-D7AE-C84D-9F52-24D4AD0D633B}"/>
                </c:ext>
              </c:extLst>
            </c:dLbl>
            <c:dLbl>
              <c:idx val="5"/>
              <c:layout>
                <c:manualLayout>
                  <c:x val="2.3333509204465037E-2"/>
                  <c:y val="-6.745015424547246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20184705683604459"/>
                      <c:h val="0.18195153007726389"/>
                    </c:manualLayout>
                  </c15:layout>
                </c:ext>
                <c:ext xmlns:c16="http://schemas.microsoft.com/office/drawing/2014/chart" uri="{C3380CC4-5D6E-409C-BE32-E72D297353CC}">
                  <c16:uniqueId val="{0000000B-D7AE-C84D-9F52-24D4AD0D633B}"/>
                </c:ext>
              </c:extLst>
            </c:dLbl>
            <c:dLbl>
              <c:idx val="6"/>
              <c:layout>
                <c:manualLayout>
                  <c:x val="2.7779107033489858E-2"/>
                  <c:y val="-0.140428353966157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D7AE-C84D-9F52-24D4AD0D633B}"/>
                </c:ext>
              </c:extLst>
            </c:dLbl>
            <c:dLbl>
              <c:idx val="7"/>
              <c:layout>
                <c:manualLayout>
                  <c:x val="-7.7700657397780093E-2"/>
                  <c:y val="0.22192340271667407"/>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D7AE-C84D-9F52-24D4AD0D633B}"/>
                </c:ext>
              </c:extLst>
            </c:dLbl>
            <c:dLbl>
              <c:idx val="8"/>
              <c:layout>
                <c:manualLayout>
                  <c:x val="-0.11732018935213924"/>
                  <c:y val="4.0562979649574876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D7AE-C84D-9F52-24D4AD0D633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'Employment Graphs'!$W$2:$W$9</c:f>
              <c:strCache>
                <c:ptCount val="8"/>
                <c:pt idx="0">
                  <c:v>Food Services and Drinking Places</c:v>
                </c:pt>
                <c:pt idx="1">
                  <c:v>Scheduled Passenger Air Transportation</c:v>
                </c:pt>
                <c:pt idx="2">
                  <c:v>Deep Sea Passenger Transportation</c:v>
                </c:pt>
                <c:pt idx="3">
                  <c:v>Scenic and Sightseeing Transportation</c:v>
                </c:pt>
                <c:pt idx="4">
                  <c:v>Travel Arrangement and Reservation Services</c:v>
                </c:pt>
                <c:pt idx="5">
                  <c:v>Convention and Trade Show Organizers</c:v>
                </c:pt>
                <c:pt idx="6">
                  <c:v>Gambling Industries</c:v>
                </c:pt>
                <c:pt idx="7">
                  <c:v>Traveler Accommodation</c:v>
                </c:pt>
              </c:strCache>
            </c:strRef>
          </c:cat>
          <c:val>
            <c:numRef>
              <c:f>'Employment Graphs'!$X$2:$X$9</c:f>
              <c:numCache>
                <c:formatCode>#,##0</c:formatCode>
                <c:ptCount val="8"/>
                <c:pt idx="0">
                  <c:v>301711</c:v>
                </c:pt>
                <c:pt idx="1">
                  <c:v>15988</c:v>
                </c:pt>
                <c:pt idx="2">
                  <c:v>1982</c:v>
                </c:pt>
                <c:pt idx="3" formatCode="General">
                  <c:v>687</c:v>
                </c:pt>
                <c:pt idx="4">
                  <c:v>7685</c:v>
                </c:pt>
                <c:pt idx="5">
                  <c:v>1247</c:v>
                </c:pt>
                <c:pt idx="6">
                  <c:v>7338</c:v>
                </c:pt>
                <c:pt idx="7">
                  <c:v>40067</c:v>
                </c:pt>
              </c:numCache>
            </c:numRef>
          </c:val>
          <c:extLst>
            <c:ext xmlns:c16="http://schemas.microsoft.com/office/drawing/2014/chart" uri="{C3380CC4-5D6E-409C-BE32-E72D297353CC}">
              <c16:uniqueId val="{00000012-D7AE-C84D-9F52-24D4AD0D633B}"/>
            </c:ext>
          </c:extLst>
        </c:ser>
        <c:dLbls>
          <c:showLegendKey val="0"/>
          <c:showVal val="0"/>
          <c:showCatName val="0"/>
          <c:showSerName val="0"/>
          <c:showPercent val="0"/>
          <c:showBubbleSize val="0"/>
          <c:showLeaderLines val="1"/>
        </c:dLbls>
        <c:gapWidth val="74"/>
        <c:splitType val="pos"/>
        <c:splitPos val="7"/>
        <c:secondPieSize val="75"/>
        <c:serLines>
          <c:spPr>
            <a:ln w="9525" cap="flat" cmpd="sng" algn="ctr">
              <a:solidFill>
                <a:schemeClr val="tx1">
                  <a:lumMod val="35000"/>
                  <a:lumOff val="65000"/>
                </a:schemeClr>
              </a:solidFill>
              <a:round/>
            </a:ln>
            <a:effectLst/>
          </c:spPr>
        </c:serLines>
      </c:of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r>
              <a:rPr lang="en-US" b="1"/>
              <a:t>Ethnicity</a:t>
            </a:r>
          </a:p>
        </c:rich>
      </c:tx>
      <c:layout>
        <c:manualLayout>
          <c:xMode val="edge"/>
          <c:yMode val="edge"/>
          <c:x val="0.37786407766990282"/>
          <c:y val="6.0909288666521642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pieChart>
        <c:varyColors val="1"/>
        <c:ser>
          <c:idx val="0"/>
          <c:order val="0"/>
          <c:spPr>
            <a:ln w="6350">
              <a:solidFill>
                <a:schemeClr val="tx1"/>
              </a:solidFill>
            </a:ln>
          </c:spPr>
          <c:dPt>
            <c:idx val="0"/>
            <c:bubble3D val="0"/>
            <c:spPr>
              <a:solidFill>
                <a:schemeClr val="accent1"/>
              </a:solidFill>
              <a:ln w="6350">
                <a:solidFill>
                  <a:schemeClr val="tx1"/>
                </a:solidFill>
              </a:ln>
              <a:effectLst/>
            </c:spPr>
            <c:extLst>
              <c:ext xmlns:c16="http://schemas.microsoft.com/office/drawing/2014/chart" uri="{C3380CC4-5D6E-409C-BE32-E72D297353CC}">
                <c16:uniqueId val="{00000001-F4FD-41A1-AB74-A9244762FA6F}"/>
              </c:ext>
            </c:extLst>
          </c:dPt>
          <c:dPt>
            <c:idx val="1"/>
            <c:bubble3D val="0"/>
            <c:spPr>
              <a:solidFill>
                <a:schemeClr val="accent2"/>
              </a:solidFill>
              <a:ln w="6350">
                <a:solidFill>
                  <a:schemeClr val="tx1"/>
                </a:solidFill>
              </a:ln>
              <a:effectLst/>
            </c:spPr>
            <c:extLst>
              <c:ext xmlns:c16="http://schemas.microsoft.com/office/drawing/2014/chart" uri="{C3380CC4-5D6E-409C-BE32-E72D297353CC}">
                <c16:uniqueId val="{00000003-F4FD-41A1-AB74-A9244762FA6F}"/>
              </c:ext>
            </c:extLst>
          </c:dPt>
          <c:dPt>
            <c:idx val="2"/>
            <c:bubble3D val="0"/>
            <c:spPr>
              <a:solidFill>
                <a:schemeClr val="accent3"/>
              </a:solidFill>
              <a:ln w="6350">
                <a:solidFill>
                  <a:schemeClr val="tx1"/>
                </a:solidFill>
              </a:ln>
              <a:effectLst/>
            </c:spPr>
            <c:extLst>
              <c:ext xmlns:c16="http://schemas.microsoft.com/office/drawing/2014/chart" uri="{C3380CC4-5D6E-409C-BE32-E72D297353CC}">
                <c16:uniqueId val="{00000005-F4FD-41A1-AB74-A9244762FA6F}"/>
              </c:ext>
            </c:extLst>
          </c:dPt>
          <c:dPt>
            <c:idx val="3"/>
            <c:bubble3D val="0"/>
            <c:spPr>
              <a:solidFill>
                <a:schemeClr val="accent4"/>
              </a:solidFill>
              <a:ln w="6350">
                <a:solidFill>
                  <a:schemeClr val="tx1"/>
                </a:solidFill>
              </a:ln>
              <a:effectLst/>
            </c:spPr>
            <c:extLst>
              <c:ext xmlns:c16="http://schemas.microsoft.com/office/drawing/2014/chart" uri="{C3380CC4-5D6E-409C-BE32-E72D297353CC}">
                <c16:uniqueId val="{00000007-F4FD-41A1-AB74-A9244762FA6F}"/>
              </c:ext>
            </c:extLst>
          </c:dPt>
          <c:dPt>
            <c:idx val="4"/>
            <c:bubble3D val="0"/>
            <c:spPr>
              <a:solidFill>
                <a:schemeClr val="accent5"/>
              </a:solidFill>
              <a:ln w="6350">
                <a:solidFill>
                  <a:schemeClr val="tx1"/>
                </a:solidFill>
              </a:ln>
              <a:effectLst/>
            </c:spPr>
            <c:extLst>
              <c:ext xmlns:c16="http://schemas.microsoft.com/office/drawing/2014/chart" uri="{C3380CC4-5D6E-409C-BE32-E72D297353CC}">
                <c16:uniqueId val="{00000009-F4FD-41A1-AB74-A9244762FA6F}"/>
              </c:ext>
            </c:extLst>
          </c:dPt>
          <c:dPt>
            <c:idx val="5"/>
            <c:bubble3D val="0"/>
            <c:spPr>
              <a:solidFill>
                <a:schemeClr val="accent6"/>
              </a:solidFill>
              <a:ln w="6350">
                <a:solidFill>
                  <a:schemeClr val="tx1"/>
                </a:solidFill>
              </a:ln>
              <a:effectLst/>
            </c:spPr>
            <c:extLst>
              <c:ext xmlns:c16="http://schemas.microsoft.com/office/drawing/2014/chart" uri="{C3380CC4-5D6E-409C-BE32-E72D297353CC}">
                <c16:uniqueId val="{0000000B-F4FD-41A1-AB74-A9244762FA6F}"/>
              </c:ext>
            </c:extLst>
          </c:dPt>
          <c:dPt>
            <c:idx val="6"/>
            <c:bubble3D val="0"/>
            <c:spPr>
              <a:solidFill>
                <a:schemeClr val="accent1">
                  <a:lumMod val="60000"/>
                </a:schemeClr>
              </a:solidFill>
              <a:ln w="6350">
                <a:solidFill>
                  <a:schemeClr val="tx1"/>
                </a:solidFill>
              </a:ln>
              <a:effectLst/>
            </c:spPr>
            <c:extLst>
              <c:ext xmlns:c16="http://schemas.microsoft.com/office/drawing/2014/chart" uri="{C3380CC4-5D6E-409C-BE32-E72D297353CC}">
                <c16:uniqueId val="{0000000D-F4FD-41A1-AB74-A9244762FA6F}"/>
              </c:ext>
            </c:extLst>
          </c:dPt>
          <c:dPt>
            <c:idx val="7"/>
            <c:bubble3D val="0"/>
            <c:spPr>
              <a:solidFill>
                <a:schemeClr val="accent2">
                  <a:lumMod val="60000"/>
                </a:schemeClr>
              </a:solidFill>
              <a:ln w="6350">
                <a:solidFill>
                  <a:schemeClr val="tx1"/>
                </a:solidFill>
              </a:ln>
              <a:effectLst/>
            </c:spPr>
            <c:extLst>
              <c:ext xmlns:c16="http://schemas.microsoft.com/office/drawing/2014/chart" uri="{C3380CC4-5D6E-409C-BE32-E72D297353CC}">
                <c16:uniqueId val="{0000000F-F4FD-41A1-AB74-A9244762FA6F}"/>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w Cen MT" panose="020B0602020104020603" pitchFamily="34" charset="0"/>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F4FD-41A1-AB74-A9244762FA6F}"/>
                </c:ext>
              </c:extLst>
            </c:dLbl>
            <c:dLbl>
              <c:idx val="1"/>
              <c:layout>
                <c:manualLayout>
                  <c:x val="6.4476837456180394E-2"/>
                  <c:y val="-9.058104754340658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4FD-41A1-AB74-A9244762FA6F}"/>
                </c:ext>
              </c:extLst>
            </c:dLbl>
            <c:dLbl>
              <c:idx val="2"/>
              <c:layout>
                <c:manualLayout>
                  <c:x val="-2.1574973031283711E-4"/>
                  <c:y val="6.16889823729614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4FD-41A1-AB74-A9244762FA6F}"/>
                </c:ext>
              </c:extLst>
            </c:dLbl>
            <c:dLbl>
              <c:idx val="3"/>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w Cen MT" panose="020B0602020104020603" pitchFamily="34" charset="0"/>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F4FD-41A1-AB74-A9244762FA6F}"/>
                </c:ext>
              </c:extLst>
            </c:dLbl>
            <c:dLbl>
              <c:idx val="4"/>
              <c:layout>
                <c:manualLayout>
                  <c:x val="5.4022373416915064E-5"/>
                  <c:y val="0.1964550656967314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4FD-41A1-AB74-A9244762FA6F}"/>
                </c:ext>
              </c:extLst>
            </c:dLbl>
            <c:dLbl>
              <c:idx val="5"/>
              <c:layout>
                <c:manualLayout>
                  <c:x val="-1.2944983818770227E-2"/>
                  <c:y val="-0.31393702500261211"/>
                </c:manualLayout>
              </c:layout>
              <c:showLegendKey val="0"/>
              <c:showVal val="0"/>
              <c:showCatName val="1"/>
              <c:showSerName val="0"/>
              <c:showPercent val="1"/>
              <c:showBubbleSize val="0"/>
              <c:extLst>
                <c:ext xmlns:c15="http://schemas.microsoft.com/office/drawing/2012/chart" uri="{CE6537A1-D6FC-4f65-9D91-7224C49458BB}">
                  <c15:layout>
                    <c:manualLayout>
                      <c:w val="0.33225458468176916"/>
                      <c:h val="0.29693278224929304"/>
                    </c:manualLayout>
                  </c15:layout>
                </c:ext>
                <c:ext xmlns:c16="http://schemas.microsoft.com/office/drawing/2014/chart" uri="{C3380CC4-5D6E-409C-BE32-E72D297353CC}">
                  <c16:uniqueId val="{0000000B-F4FD-41A1-AB74-A9244762FA6F}"/>
                </c:ext>
              </c:extLst>
            </c:dLbl>
            <c:dLbl>
              <c:idx val="6"/>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w Cen MT" panose="020B0602020104020603" pitchFamily="34" charset="0"/>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D-F4FD-41A1-AB74-A9244762FA6F}"/>
                </c:ext>
              </c:extLst>
            </c:dLbl>
            <c:dLbl>
              <c:idx val="7"/>
              <c:layout>
                <c:manualLayout>
                  <c:x val="0.21572119019103195"/>
                  <c:y val="-2.49710954936375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4FD-41A1-AB74-A9244762FA6F}"/>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'Launchboard Exhibits'!$O$50:$O$57</c:f>
              <c:strCache>
                <c:ptCount val="8"/>
                <c:pt idx="0">
                  <c:v>Asian</c:v>
                </c:pt>
                <c:pt idx="1">
                  <c:v>Black or African American</c:v>
                </c:pt>
                <c:pt idx="2">
                  <c:v>Filipino</c:v>
                </c:pt>
                <c:pt idx="3">
                  <c:v>Hispanic</c:v>
                </c:pt>
                <c:pt idx="4">
                  <c:v>Two or More Races</c:v>
                </c:pt>
                <c:pt idx="5">
                  <c:v>Unknown/Non-Respondent</c:v>
                </c:pt>
                <c:pt idx="6">
                  <c:v>White</c:v>
                </c:pt>
                <c:pt idx="7">
                  <c:v>Other</c:v>
                </c:pt>
              </c:strCache>
            </c:strRef>
          </c:cat>
          <c:val>
            <c:numRef>
              <c:f>'Launchboard Exhibits'!$P$50:$P$57</c:f>
              <c:numCache>
                <c:formatCode>General</c:formatCode>
                <c:ptCount val="8"/>
                <c:pt idx="0">
                  <c:v>788</c:v>
                </c:pt>
                <c:pt idx="1">
                  <c:v>828</c:v>
                </c:pt>
                <c:pt idx="2">
                  <c:v>252</c:v>
                </c:pt>
                <c:pt idx="3">
                  <c:v>4385</c:v>
                </c:pt>
                <c:pt idx="4">
                  <c:v>347</c:v>
                </c:pt>
                <c:pt idx="5">
                  <c:v>421</c:v>
                </c:pt>
                <c:pt idx="6">
                  <c:v>1694</c:v>
                </c:pt>
                <c:pt idx="7">
                  <c:v>57</c:v>
                </c:pt>
              </c:numCache>
            </c:numRef>
          </c:val>
          <c:extLst>
            <c:ext xmlns:c16="http://schemas.microsoft.com/office/drawing/2014/chart" uri="{C3380CC4-5D6E-409C-BE32-E72D297353CC}">
              <c16:uniqueId val="{00000010-F4FD-41A1-AB74-A9244762FA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w Cen MT" panose="020B0602020104020603"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r>
              <a:rPr lang="en-US" b="1"/>
              <a:t>Age</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6">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'Launchboard Exhibits'!$F$61:$F$67</c:f>
              <c:strCache>
                <c:ptCount val="7"/>
                <c:pt idx="0">
                  <c:v>19 or Less</c:v>
                </c:pt>
                <c:pt idx="1">
                  <c:v>20 to 24</c:v>
                </c:pt>
                <c:pt idx="2">
                  <c:v>25 to 29</c:v>
                </c:pt>
                <c:pt idx="3">
                  <c:v>30 to 34</c:v>
                </c:pt>
                <c:pt idx="4">
                  <c:v>35 to 39</c:v>
                </c:pt>
                <c:pt idx="5">
                  <c:v>40 to 49</c:v>
                </c:pt>
                <c:pt idx="6">
                  <c:v>50 and Older</c:v>
                </c:pt>
              </c:strCache>
            </c:strRef>
          </c:cat>
          <c:val>
            <c:numRef>
              <c:f>'Launchboard Exhibits'!$I$61:$I$67</c:f>
              <c:numCache>
                <c:formatCode>0%</c:formatCode>
                <c:ptCount val="7"/>
                <c:pt idx="0">
                  <c:v>0.20405999999999999</c:v>
                </c:pt>
                <c:pt idx="1">
                  <c:v>0.30471999999999999</c:v>
                </c:pt>
                <c:pt idx="2">
                  <c:v>0.15253</c:v>
                </c:pt>
                <c:pt idx="3">
                  <c:v>8.9719999999999994E-2</c:v>
                </c:pt>
                <c:pt idx="4">
                  <c:v>5.985E-2</c:v>
                </c:pt>
                <c:pt idx="5">
                  <c:v>7.3069999999999996E-2</c:v>
                </c:pt>
                <c:pt idx="6">
                  <c:v>0.11605</c:v>
                </c:pt>
              </c:numCache>
            </c:numRef>
          </c:val>
          <c:extLst>
            <c:ext xmlns:c16="http://schemas.microsoft.com/office/drawing/2014/chart" uri="{C3380CC4-5D6E-409C-BE32-E72D297353CC}">
              <c16:uniqueId val="{00000000-EEE5-4B6E-A4BB-666B335CB2FF}"/>
            </c:ext>
          </c:extLst>
        </c:ser>
        <c:dLbls>
          <c:showLegendKey val="0"/>
          <c:showVal val="0"/>
          <c:showCatName val="0"/>
          <c:showSerName val="0"/>
          <c:showPercent val="0"/>
          <c:showBubbleSize val="0"/>
        </c:dLbls>
        <c:gapWidth val="55"/>
        <c:overlap val="-27"/>
        <c:axId val="573114760"/>
        <c:axId val="573115088"/>
      </c:barChart>
      <c:catAx>
        <c:axId val="57311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crossAx val="573115088"/>
        <c:crosses val="autoZero"/>
        <c:auto val="1"/>
        <c:lblAlgn val="ctr"/>
        <c:lblOffset val="100"/>
        <c:noMultiLvlLbl val="0"/>
      </c:catAx>
      <c:valAx>
        <c:axId val="573115088"/>
        <c:scaling>
          <c:orientation val="minMax"/>
        </c:scaling>
        <c:delete val="1"/>
        <c:axPos val="l"/>
        <c:numFmt formatCode="0%" sourceLinked="1"/>
        <c:majorTickMark val="none"/>
        <c:minorTickMark val="none"/>
        <c:tickLblPos val="nextTo"/>
        <c:crossAx val="5731147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a:solidFill>
            <a:sysClr val="windowText" lastClr="000000"/>
          </a:solidFill>
          <a:latin typeface="Tw Cen MT" panose="020B0602020104020603"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r>
              <a:rPr lang="en-US" b="1"/>
              <a:t>Students with a Job Closely Related to Their Field of Study</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SEOs!$B$1</c:f>
              <c:strCache>
                <c:ptCount val="1"/>
                <c:pt idx="0">
                  <c:v>RHT</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w Cen MT" panose="020B06020201040206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SEOs!$A$2:$A$8</c:f>
              <c:strCache>
                <c:ptCount val="7"/>
                <c:pt idx="0">
                  <c:v>2012-13</c:v>
                </c:pt>
                <c:pt idx="1">
                  <c:v>2013-14</c:v>
                </c:pt>
                <c:pt idx="2">
                  <c:v>2014-15</c:v>
                </c:pt>
                <c:pt idx="3">
                  <c:v>2015-16</c:v>
                </c:pt>
                <c:pt idx="4">
                  <c:v>2016-17</c:v>
                </c:pt>
                <c:pt idx="5">
                  <c:v>2017-18</c:v>
                </c:pt>
                <c:pt idx="6">
                  <c:v>2018-19</c:v>
                </c:pt>
              </c:strCache>
            </c:strRef>
          </c:cat>
          <c:val>
            <c:numRef>
              <c:f>SEOs!$B$2:$B$8</c:f>
              <c:numCache>
                <c:formatCode>0%</c:formatCode>
                <c:ptCount val="7"/>
                <c:pt idx="0">
                  <c:v>0.63</c:v>
                </c:pt>
                <c:pt idx="1">
                  <c:v>0.68</c:v>
                </c:pt>
                <c:pt idx="2">
                  <c:v>0.71</c:v>
                </c:pt>
                <c:pt idx="3">
                  <c:v>0.68</c:v>
                </c:pt>
                <c:pt idx="4">
                  <c:v>0.73</c:v>
                </c:pt>
                <c:pt idx="5">
                  <c:v>0.67</c:v>
                </c:pt>
                <c:pt idx="6">
                  <c:v>0.72</c:v>
                </c:pt>
              </c:numCache>
            </c:numRef>
          </c:val>
          <c:extLst>
            <c:ext xmlns:c16="http://schemas.microsoft.com/office/drawing/2014/chart" uri="{C3380CC4-5D6E-409C-BE32-E72D297353CC}">
              <c16:uniqueId val="{00000006-DBC4-42C5-AB40-92458BCC700B}"/>
            </c:ext>
          </c:extLst>
        </c:ser>
        <c:ser>
          <c:idx val="1"/>
          <c:order val="1"/>
          <c:tx>
            <c:strRef>
              <c:f>SEOs!$C$1</c:f>
              <c:strCache>
                <c:ptCount val="1"/>
                <c:pt idx="0">
                  <c:v>All CTE Programs</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Tw Cen MT" panose="020B06020201040206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SEOs!$A$2:$A$8</c:f>
              <c:strCache>
                <c:ptCount val="7"/>
                <c:pt idx="0">
                  <c:v>2012-13</c:v>
                </c:pt>
                <c:pt idx="1">
                  <c:v>2013-14</c:v>
                </c:pt>
                <c:pt idx="2">
                  <c:v>2014-15</c:v>
                </c:pt>
                <c:pt idx="3">
                  <c:v>2015-16</c:v>
                </c:pt>
                <c:pt idx="4">
                  <c:v>2016-17</c:v>
                </c:pt>
                <c:pt idx="5">
                  <c:v>2017-18</c:v>
                </c:pt>
                <c:pt idx="6">
                  <c:v>2018-19</c:v>
                </c:pt>
              </c:strCache>
            </c:strRef>
          </c:cat>
          <c:val>
            <c:numRef>
              <c:f>SEOs!$C$2:$C$8</c:f>
              <c:numCache>
                <c:formatCode>0%</c:formatCode>
                <c:ptCount val="7"/>
                <c:pt idx="0">
                  <c:v>0.66</c:v>
                </c:pt>
                <c:pt idx="1">
                  <c:v>0.67</c:v>
                </c:pt>
                <c:pt idx="2">
                  <c:v>0.68</c:v>
                </c:pt>
                <c:pt idx="3">
                  <c:v>0.69</c:v>
                </c:pt>
                <c:pt idx="4">
                  <c:v>0.71</c:v>
                </c:pt>
                <c:pt idx="5">
                  <c:v>0.71</c:v>
                </c:pt>
                <c:pt idx="6">
                  <c:v>0.73</c:v>
                </c:pt>
              </c:numCache>
            </c:numRef>
          </c:val>
          <c:extLst>
            <c:ext xmlns:c16="http://schemas.microsoft.com/office/drawing/2014/chart" uri="{C3380CC4-5D6E-409C-BE32-E72D297353CC}">
              <c16:uniqueId val="{0000000E-DBC4-42C5-AB40-92458BCC700B}"/>
            </c:ext>
          </c:extLst>
        </c:ser>
        <c:dLbls>
          <c:showLegendKey val="0"/>
          <c:showVal val="0"/>
          <c:showCatName val="0"/>
          <c:showSerName val="0"/>
          <c:showPercent val="0"/>
          <c:showBubbleSize val="0"/>
        </c:dLbls>
        <c:gapWidth val="41"/>
        <c:axId val="496029816"/>
        <c:axId val="496030472"/>
      </c:barChart>
      <c:catAx>
        <c:axId val="49602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crossAx val="496030472"/>
        <c:crosses val="autoZero"/>
        <c:auto val="1"/>
        <c:lblAlgn val="ctr"/>
        <c:lblOffset val="100"/>
        <c:noMultiLvlLbl val="0"/>
      </c:catAx>
      <c:valAx>
        <c:axId val="496030472"/>
        <c:scaling>
          <c:orientation val="minMax"/>
        </c:scaling>
        <c:delete val="1"/>
        <c:axPos val="l"/>
        <c:numFmt formatCode="0%" sourceLinked="1"/>
        <c:majorTickMark val="none"/>
        <c:minorTickMark val="none"/>
        <c:tickLblPos val="nextTo"/>
        <c:crossAx val="496029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Tw Cen MT" panose="020B0602020104020603"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r>
              <a:rPr lang="en-US" b="1"/>
              <a:t>Median Change in Earnings for Exiting Students</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lineChart>
        <c:grouping val="standard"/>
        <c:varyColors val="0"/>
        <c:ser>
          <c:idx val="0"/>
          <c:order val="0"/>
          <c:tx>
            <c:strRef>
              <c:f>SEOs!$B$18</c:f>
              <c:strCache>
                <c:ptCount val="1"/>
                <c:pt idx="0">
                  <c:v>RHT</c:v>
                </c:pt>
              </c:strCache>
            </c:strRef>
          </c:tx>
          <c:spPr>
            <a:ln w="76200" cap="rnd">
              <a:solidFill>
                <a:schemeClr val="accent1"/>
              </a:solidFill>
              <a:round/>
            </a:ln>
            <a:effectLst/>
          </c:spPr>
          <c:marker>
            <c:symbol val="circle"/>
            <c:size val="14"/>
            <c:spPr>
              <a:solidFill>
                <a:schemeClr val="accent1"/>
              </a:solidFill>
              <a:ln w="9525">
                <a:solidFill>
                  <a:schemeClr val="tx1"/>
                </a:solidFill>
              </a:ln>
              <a:effectLst/>
            </c:spPr>
          </c:marker>
          <c:dLbls>
            <c:dLbl>
              <c:idx val="0"/>
              <c:layout>
                <c:manualLayout>
                  <c:x val="-6.5789473684210523E-3"/>
                  <c:y val="4.6296296296295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16-4FAF-9EFF-C7D9F6E55394}"/>
                </c:ext>
              </c:extLst>
            </c:dLbl>
            <c:dLbl>
              <c:idx val="1"/>
              <c:layout>
                <c:manualLayout>
                  <c:x val="-5.2631578947368439E-2"/>
                  <c:y val="-5.5555555555555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16-4FAF-9EFF-C7D9F6E55394}"/>
                </c:ext>
              </c:extLst>
            </c:dLbl>
            <c:dLbl>
              <c:idx val="2"/>
              <c:layout>
                <c:manualLayout>
                  <c:x val="-4.6052631578947366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16-4FAF-9EFF-C7D9F6E55394}"/>
                </c:ext>
              </c:extLst>
            </c:dLbl>
            <c:dLbl>
              <c:idx val="3"/>
              <c:layout>
                <c:manualLayout>
                  <c:x val="-4.6052631578947366E-2"/>
                  <c:y val="-5.55555555555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16-4FAF-9EFF-C7D9F6E55394}"/>
                </c:ext>
              </c:extLst>
            </c:dLbl>
            <c:dLbl>
              <c:idx val="4"/>
              <c:layout>
                <c:manualLayout>
                  <c:x val="-4.6052631578947366E-2"/>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16-4FAF-9EFF-C7D9F6E55394}"/>
                </c:ext>
              </c:extLst>
            </c:dLbl>
            <c:dLbl>
              <c:idx val="5"/>
              <c:layout>
                <c:manualLayout>
                  <c:x val="-4.0769386749113935E-2"/>
                  <c:y val="7.3811950772003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16-4FAF-9EFF-C7D9F6E55394}"/>
                </c:ext>
              </c:extLst>
            </c:dLbl>
            <c:dLbl>
              <c:idx val="6"/>
              <c:layout>
                <c:manualLayout>
                  <c:x val="-5.2631578947368501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16-4FAF-9EFF-C7D9F6E55394}"/>
                </c:ext>
              </c:extLst>
            </c:dLbl>
            <c:dLbl>
              <c:idx val="7"/>
              <c:layout>
                <c:manualLayout>
                  <c:x val="-4.6052631578947366E-2"/>
                  <c:y val="6.0185185185185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16-4FAF-9EFF-C7D9F6E55394}"/>
                </c:ext>
              </c:extLst>
            </c:dLbl>
            <c:dLbl>
              <c:idx val="8"/>
              <c:layout>
                <c:manualLayout>
                  <c:x val="-4.6052631578947366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16-4FAF-9EFF-C7D9F6E55394}"/>
                </c:ext>
              </c:extLst>
            </c:dLbl>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SEOs!$A$19:$A$27</c:f>
              <c:strCache>
                <c:ptCount val="9"/>
                <c:pt idx="0">
                  <c:v>2011-12</c:v>
                </c:pt>
                <c:pt idx="1">
                  <c:v>2012-13</c:v>
                </c:pt>
                <c:pt idx="2">
                  <c:v>2013-14</c:v>
                </c:pt>
                <c:pt idx="3">
                  <c:v>2014-15</c:v>
                </c:pt>
                <c:pt idx="4">
                  <c:v>2015-16</c:v>
                </c:pt>
                <c:pt idx="5">
                  <c:v>2016-17</c:v>
                </c:pt>
                <c:pt idx="6">
                  <c:v>2017-18</c:v>
                </c:pt>
                <c:pt idx="7">
                  <c:v>2018-19</c:v>
                </c:pt>
                <c:pt idx="8">
                  <c:v>2019-20</c:v>
                </c:pt>
              </c:strCache>
            </c:strRef>
          </c:cat>
          <c:val>
            <c:numRef>
              <c:f>SEOs!$B$19:$B$27</c:f>
              <c:numCache>
                <c:formatCode>0%</c:formatCode>
                <c:ptCount val="9"/>
                <c:pt idx="0">
                  <c:v>0.12</c:v>
                </c:pt>
                <c:pt idx="1">
                  <c:v>0.19</c:v>
                </c:pt>
                <c:pt idx="2">
                  <c:v>0.25</c:v>
                </c:pt>
                <c:pt idx="3">
                  <c:v>0.31</c:v>
                </c:pt>
                <c:pt idx="4">
                  <c:v>0.19</c:v>
                </c:pt>
                <c:pt idx="5">
                  <c:v>0.24</c:v>
                </c:pt>
                <c:pt idx="6">
                  <c:v>0.18</c:v>
                </c:pt>
                <c:pt idx="7">
                  <c:v>0.21</c:v>
                </c:pt>
                <c:pt idx="8">
                  <c:v>0.14000000000000001</c:v>
                </c:pt>
              </c:numCache>
            </c:numRef>
          </c:val>
          <c:smooth val="0"/>
          <c:extLst>
            <c:ext xmlns:c16="http://schemas.microsoft.com/office/drawing/2014/chart" uri="{C3380CC4-5D6E-409C-BE32-E72D297353CC}">
              <c16:uniqueId val="{00000009-6316-4FAF-9EFF-C7D9F6E55394}"/>
            </c:ext>
          </c:extLst>
        </c:ser>
        <c:ser>
          <c:idx val="1"/>
          <c:order val="1"/>
          <c:tx>
            <c:strRef>
              <c:f>SEOs!$C$18</c:f>
              <c:strCache>
                <c:ptCount val="1"/>
                <c:pt idx="0">
                  <c:v>All CTE Programs</c:v>
                </c:pt>
              </c:strCache>
            </c:strRef>
          </c:tx>
          <c:spPr>
            <a:ln w="63500" cap="rnd">
              <a:solidFill>
                <a:schemeClr val="accent2"/>
              </a:solidFill>
              <a:round/>
            </a:ln>
            <a:effectLst/>
          </c:spPr>
          <c:marker>
            <c:symbol val="circle"/>
            <c:size val="10"/>
            <c:spPr>
              <a:solidFill>
                <a:schemeClr val="accent2"/>
              </a:solidFill>
              <a:ln w="9525">
                <a:solidFill>
                  <a:schemeClr val="tx1"/>
                </a:solidFill>
              </a:ln>
              <a:effectLst/>
            </c:spPr>
          </c:marker>
          <c:dLbls>
            <c:dLbl>
              <c:idx val="0"/>
              <c:layout>
                <c:manualLayout>
                  <c:x val="-4.605263157894738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16-4FAF-9EFF-C7D9F6E55394}"/>
                </c:ext>
              </c:extLst>
            </c:dLbl>
            <c:dLbl>
              <c:idx val="1"/>
              <c:layout>
                <c:manualLayout>
                  <c:x val="0"/>
                  <c:y val="1.36267556518846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16-4FAF-9EFF-C7D9F6E55394}"/>
                </c:ext>
              </c:extLst>
            </c:dLbl>
            <c:dLbl>
              <c:idx val="3"/>
              <c:layout>
                <c:manualLayout>
                  <c:x val="-3.2086064090240445E-2"/>
                  <c:y val="8.3892316441163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16-4FAF-9EFF-C7D9F6E55394}"/>
                </c:ext>
              </c:extLst>
            </c:dLbl>
            <c:dLbl>
              <c:idx val="4"/>
              <c:layout>
                <c:manualLayout>
                  <c:x val="-3.5087719298245612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16-4FAF-9EFF-C7D9F6E55394}"/>
                </c:ext>
              </c:extLst>
            </c:dLbl>
            <c:dLbl>
              <c:idx val="5"/>
              <c:layout>
                <c:manualLayout>
                  <c:x val="-3.9473684210526397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16-4FAF-9EFF-C7D9F6E55394}"/>
                </c:ext>
              </c:extLst>
            </c:dLbl>
            <c:dLbl>
              <c:idx val="6"/>
              <c:layout>
                <c:manualLayout>
                  <c:x val="-5.043859649122815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16-4FAF-9EFF-C7D9F6E55394}"/>
                </c:ext>
              </c:extLst>
            </c:dLbl>
            <c:dLbl>
              <c:idx val="7"/>
              <c:layout>
                <c:manualLayout>
                  <c:x val="-4.166666666666683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16-4FAF-9EFF-C7D9F6E55394}"/>
                </c:ext>
              </c:extLst>
            </c:dLbl>
            <c:dLbl>
              <c:idx val="8"/>
              <c:layout>
                <c:manualLayout>
                  <c:x val="-3.2894736842105421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316-4FAF-9EFF-C7D9F6E55394}"/>
                </c:ext>
              </c:extLst>
            </c:dLbl>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SEOs!$A$19:$A$27</c:f>
              <c:strCache>
                <c:ptCount val="9"/>
                <c:pt idx="0">
                  <c:v>2011-12</c:v>
                </c:pt>
                <c:pt idx="1">
                  <c:v>2012-13</c:v>
                </c:pt>
                <c:pt idx="2">
                  <c:v>2013-14</c:v>
                </c:pt>
                <c:pt idx="3">
                  <c:v>2014-15</c:v>
                </c:pt>
                <c:pt idx="4">
                  <c:v>2015-16</c:v>
                </c:pt>
                <c:pt idx="5">
                  <c:v>2016-17</c:v>
                </c:pt>
                <c:pt idx="6">
                  <c:v>2017-18</c:v>
                </c:pt>
                <c:pt idx="7">
                  <c:v>2018-19</c:v>
                </c:pt>
                <c:pt idx="8">
                  <c:v>2019-20</c:v>
                </c:pt>
              </c:strCache>
            </c:strRef>
          </c:cat>
          <c:val>
            <c:numRef>
              <c:f>SEOs!$C$19:$C$27</c:f>
              <c:numCache>
                <c:formatCode>0%</c:formatCode>
                <c:ptCount val="9"/>
                <c:pt idx="0">
                  <c:v>0.16</c:v>
                </c:pt>
                <c:pt idx="1">
                  <c:v>0.16</c:v>
                </c:pt>
                <c:pt idx="2">
                  <c:v>0.22</c:v>
                </c:pt>
                <c:pt idx="3">
                  <c:v>0.3</c:v>
                </c:pt>
                <c:pt idx="4">
                  <c:v>0.25</c:v>
                </c:pt>
                <c:pt idx="5">
                  <c:v>0.24</c:v>
                </c:pt>
                <c:pt idx="6">
                  <c:v>0.24</c:v>
                </c:pt>
                <c:pt idx="7">
                  <c:v>0.22</c:v>
                </c:pt>
                <c:pt idx="8">
                  <c:v>0.21</c:v>
                </c:pt>
              </c:numCache>
            </c:numRef>
          </c:val>
          <c:smooth val="0"/>
          <c:extLst>
            <c:ext xmlns:c16="http://schemas.microsoft.com/office/drawing/2014/chart" uri="{C3380CC4-5D6E-409C-BE32-E72D297353CC}">
              <c16:uniqueId val="{00000011-6316-4FAF-9EFF-C7D9F6E55394}"/>
            </c:ext>
          </c:extLst>
        </c:ser>
        <c:dLbls>
          <c:showLegendKey val="0"/>
          <c:showVal val="0"/>
          <c:showCatName val="0"/>
          <c:showSerName val="0"/>
          <c:showPercent val="0"/>
          <c:showBubbleSize val="0"/>
        </c:dLbls>
        <c:marker val="1"/>
        <c:smooth val="0"/>
        <c:axId val="489867408"/>
        <c:axId val="489861832"/>
      </c:lineChart>
      <c:catAx>
        <c:axId val="48986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crossAx val="489861832"/>
        <c:crosses val="autoZero"/>
        <c:auto val="1"/>
        <c:lblAlgn val="ctr"/>
        <c:lblOffset val="100"/>
        <c:noMultiLvlLbl val="0"/>
      </c:catAx>
      <c:valAx>
        <c:axId val="489861832"/>
        <c:scaling>
          <c:orientation val="minMax"/>
          <c:min val="0.1"/>
        </c:scaling>
        <c:delete val="1"/>
        <c:axPos val="l"/>
        <c:numFmt formatCode="0%" sourceLinked="1"/>
        <c:majorTickMark val="none"/>
        <c:minorTickMark val="none"/>
        <c:tickLblPos val="nextTo"/>
        <c:crossAx val="48986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Tw Cen MT" panose="020B0602020104020603"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r>
              <a:rPr lang="en-US" b="1"/>
              <a:t>Median Annual Earnings after Exiting</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SEOs!$B$32</c:f>
              <c:strCache>
                <c:ptCount val="1"/>
                <c:pt idx="0">
                  <c:v>RHT</c:v>
                </c:pt>
              </c:strCache>
            </c:strRef>
          </c:tx>
          <c:spPr>
            <a:solidFill>
              <a:schemeClr val="accent1"/>
            </a:solidFill>
            <a:ln>
              <a:solidFill>
                <a:schemeClr val="tx1"/>
              </a:solidFill>
            </a:ln>
            <a:effectLst/>
          </c:spPr>
          <c:invertIfNegative val="0"/>
          <c:dLbls>
            <c:spPr>
              <a:noFill/>
              <a:ln>
                <a:noFill/>
              </a:ln>
              <a:effectLst/>
            </c:spPr>
            <c:txPr>
              <a:bodyPr rot="-5400000" spcFirstLastPara="1" vertOverflow="ellipsis" wrap="square" anchor="ctr" anchorCtr="1"/>
              <a:lstStyle/>
              <a:p>
                <a:pPr>
                  <a:defRPr sz="2400" b="1" i="0" u="none" strike="noStrike" kern="1200" baseline="0">
                    <a:solidFill>
                      <a:sysClr val="windowText" lastClr="000000"/>
                    </a:solidFill>
                    <a:latin typeface="Tw Cen MT" panose="020B06020201040206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SEOs!$A$33:$A$41</c:f>
              <c:strCache>
                <c:ptCount val="9"/>
                <c:pt idx="0">
                  <c:v>2011-12</c:v>
                </c:pt>
                <c:pt idx="1">
                  <c:v>2012-13</c:v>
                </c:pt>
                <c:pt idx="2">
                  <c:v>2013-14</c:v>
                </c:pt>
                <c:pt idx="3">
                  <c:v>2014-15</c:v>
                </c:pt>
                <c:pt idx="4">
                  <c:v>2015-16</c:v>
                </c:pt>
                <c:pt idx="5">
                  <c:v>2016-17</c:v>
                </c:pt>
                <c:pt idx="6">
                  <c:v>2017-18</c:v>
                </c:pt>
                <c:pt idx="7">
                  <c:v>2018-19</c:v>
                </c:pt>
                <c:pt idx="8">
                  <c:v>2019-20</c:v>
                </c:pt>
              </c:strCache>
            </c:strRef>
          </c:cat>
          <c:val>
            <c:numRef>
              <c:f>SEOs!$B$33:$B$41</c:f>
              <c:numCache>
                <c:formatCode>"$"#,##0_);[Red]\("$"#,##0\)</c:formatCode>
                <c:ptCount val="9"/>
                <c:pt idx="0">
                  <c:v>24934</c:v>
                </c:pt>
                <c:pt idx="1">
                  <c:v>24259</c:v>
                </c:pt>
                <c:pt idx="2">
                  <c:v>24027</c:v>
                </c:pt>
                <c:pt idx="3">
                  <c:v>26026</c:v>
                </c:pt>
                <c:pt idx="4">
                  <c:v>26553</c:v>
                </c:pt>
                <c:pt idx="5">
                  <c:v>27841</c:v>
                </c:pt>
                <c:pt idx="6">
                  <c:v>28931</c:v>
                </c:pt>
                <c:pt idx="7">
                  <c:v>30288</c:v>
                </c:pt>
                <c:pt idx="8">
                  <c:v>27612</c:v>
                </c:pt>
              </c:numCache>
            </c:numRef>
          </c:val>
          <c:extLst>
            <c:ext xmlns:c16="http://schemas.microsoft.com/office/drawing/2014/chart" uri="{C3380CC4-5D6E-409C-BE32-E72D297353CC}">
              <c16:uniqueId val="{00000000-24F4-4CA3-9749-A22182E5AAFE}"/>
            </c:ext>
          </c:extLst>
        </c:ser>
        <c:ser>
          <c:idx val="1"/>
          <c:order val="1"/>
          <c:tx>
            <c:strRef>
              <c:f>SEOs!$C$32</c:f>
              <c:strCache>
                <c:ptCount val="1"/>
                <c:pt idx="0">
                  <c:v>All CTE Programs</c:v>
                </c:pt>
              </c:strCache>
            </c:strRef>
          </c:tx>
          <c:spPr>
            <a:solidFill>
              <a:schemeClr val="accent2"/>
            </a:solidFill>
            <a:ln>
              <a:solidFill>
                <a:schemeClr val="tx1"/>
              </a:solidFill>
            </a:ln>
            <a:effectLst/>
          </c:spPr>
          <c:invertIfNegative val="0"/>
          <c:dLbls>
            <c:spPr>
              <a:noFill/>
              <a:ln>
                <a:noFill/>
              </a:ln>
              <a:effectLst/>
            </c:spPr>
            <c:txPr>
              <a:bodyPr rot="-5400000" spcFirstLastPara="1" vertOverflow="ellipsis" wrap="square" anchor="ctr" anchorCtr="1"/>
              <a:lstStyle/>
              <a:p>
                <a:pPr>
                  <a:defRPr sz="2000" b="0" i="0" u="none" strike="noStrike" kern="1200" baseline="0">
                    <a:solidFill>
                      <a:schemeClr val="bg1"/>
                    </a:solidFill>
                    <a:latin typeface="Tw Cen MT" panose="020B06020201040206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SEOs!$A$33:$A$41</c:f>
              <c:strCache>
                <c:ptCount val="9"/>
                <c:pt idx="0">
                  <c:v>2011-12</c:v>
                </c:pt>
                <c:pt idx="1">
                  <c:v>2012-13</c:v>
                </c:pt>
                <c:pt idx="2">
                  <c:v>2013-14</c:v>
                </c:pt>
                <c:pt idx="3">
                  <c:v>2014-15</c:v>
                </c:pt>
                <c:pt idx="4">
                  <c:v>2015-16</c:v>
                </c:pt>
                <c:pt idx="5">
                  <c:v>2016-17</c:v>
                </c:pt>
                <c:pt idx="6">
                  <c:v>2017-18</c:v>
                </c:pt>
                <c:pt idx="7">
                  <c:v>2018-19</c:v>
                </c:pt>
                <c:pt idx="8">
                  <c:v>2019-20</c:v>
                </c:pt>
              </c:strCache>
            </c:strRef>
          </c:cat>
          <c:val>
            <c:numRef>
              <c:f>SEOs!$C$33:$C$41</c:f>
              <c:numCache>
                <c:formatCode>"$"#,##0_);[Red]\("$"#,##0\)</c:formatCode>
                <c:ptCount val="9"/>
                <c:pt idx="0">
                  <c:v>29110</c:v>
                </c:pt>
                <c:pt idx="1">
                  <c:v>28216</c:v>
                </c:pt>
                <c:pt idx="2">
                  <c:v>28334</c:v>
                </c:pt>
                <c:pt idx="3">
                  <c:v>30449</c:v>
                </c:pt>
                <c:pt idx="4">
                  <c:v>30251</c:v>
                </c:pt>
                <c:pt idx="5">
                  <c:v>31649</c:v>
                </c:pt>
                <c:pt idx="6">
                  <c:v>32315</c:v>
                </c:pt>
                <c:pt idx="7">
                  <c:v>34225</c:v>
                </c:pt>
                <c:pt idx="8">
                  <c:v>34812</c:v>
                </c:pt>
              </c:numCache>
            </c:numRef>
          </c:val>
          <c:extLst>
            <c:ext xmlns:c16="http://schemas.microsoft.com/office/drawing/2014/chart" uri="{C3380CC4-5D6E-409C-BE32-E72D297353CC}">
              <c16:uniqueId val="{00000001-24F4-4CA3-9749-A22182E5AAFE}"/>
            </c:ext>
          </c:extLst>
        </c:ser>
        <c:dLbls>
          <c:showLegendKey val="0"/>
          <c:showVal val="0"/>
          <c:showCatName val="0"/>
          <c:showSerName val="0"/>
          <c:showPercent val="0"/>
          <c:showBubbleSize val="0"/>
        </c:dLbls>
        <c:gapWidth val="38"/>
        <c:axId val="496860792"/>
        <c:axId val="496861120"/>
      </c:barChart>
      <c:catAx>
        <c:axId val="49686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crossAx val="496861120"/>
        <c:crosses val="autoZero"/>
        <c:auto val="1"/>
        <c:lblAlgn val="ctr"/>
        <c:lblOffset val="100"/>
        <c:noMultiLvlLbl val="0"/>
      </c:catAx>
      <c:valAx>
        <c:axId val="496861120"/>
        <c:scaling>
          <c:orientation val="minMax"/>
        </c:scaling>
        <c:delete val="1"/>
        <c:axPos val="l"/>
        <c:numFmt formatCode="&quot;$&quot;#,##0_);[Red]\(&quot;$&quot;#,##0\)" sourceLinked="1"/>
        <c:majorTickMark val="none"/>
        <c:minorTickMark val="none"/>
        <c:tickLblPos val="nextTo"/>
        <c:crossAx val="496860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Tw Cen MT" panose="020B0602020104020603"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r>
              <a:rPr lang="en-US" b="1"/>
              <a:t>Exiting Students Who Attained the Living Wage</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SEOs!$B$48</c:f>
              <c:strCache>
                <c:ptCount val="1"/>
                <c:pt idx="0">
                  <c:v>RHT</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w Cen MT" panose="020B06020201040206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SEOs!$A$49:$A$57</c:f>
              <c:strCache>
                <c:ptCount val="9"/>
                <c:pt idx="0">
                  <c:v>2011-12</c:v>
                </c:pt>
                <c:pt idx="1">
                  <c:v>2012-13</c:v>
                </c:pt>
                <c:pt idx="2">
                  <c:v>2013-14</c:v>
                </c:pt>
                <c:pt idx="3">
                  <c:v>2014-15</c:v>
                </c:pt>
                <c:pt idx="4">
                  <c:v>2015-16</c:v>
                </c:pt>
                <c:pt idx="5">
                  <c:v>2016-17</c:v>
                </c:pt>
                <c:pt idx="6">
                  <c:v>2017-18</c:v>
                </c:pt>
                <c:pt idx="7">
                  <c:v>2018-19</c:v>
                </c:pt>
                <c:pt idx="8">
                  <c:v>2019-20</c:v>
                </c:pt>
              </c:strCache>
            </c:strRef>
          </c:cat>
          <c:val>
            <c:numRef>
              <c:f>SEOs!$B$49:$B$57</c:f>
              <c:numCache>
                <c:formatCode>0%</c:formatCode>
                <c:ptCount val="9"/>
                <c:pt idx="0">
                  <c:v>0.33</c:v>
                </c:pt>
                <c:pt idx="1">
                  <c:v>0.3</c:v>
                </c:pt>
                <c:pt idx="2">
                  <c:v>0.27</c:v>
                </c:pt>
                <c:pt idx="3">
                  <c:v>0.31</c:v>
                </c:pt>
                <c:pt idx="4">
                  <c:v>0.31</c:v>
                </c:pt>
                <c:pt idx="5">
                  <c:v>0.33</c:v>
                </c:pt>
                <c:pt idx="6">
                  <c:v>0.35</c:v>
                </c:pt>
                <c:pt idx="7">
                  <c:v>0.36</c:v>
                </c:pt>
                <c:pt idx="8">
                  <c:v>0.34</c:v>
                </c:pt>
              </c:numCache>
            </c:numRef>
          </c:val>
          <c:extLst>
            <c:ext xmlns:c16="http://schemas.microsoft.com/office/drawing/2014/chart" uri="{C3380CC4-5D6E-409C-BE32-E72D297353CC}">
              <c16:uniqueId val="{00000000-E85D-4A03-BAB7-F3884FB715AE}"/>
            </c:ext>
          </c:extLst>
        </c:ser>
        <c:ser>
          <c:idx val="1"/>
          <c:order val="1"/>
          <c:tx>
            <c:strRef>
              <c:f>SEOs!$C$48</c:f>
              <c:strCache>
                <c:ptCount val="1"/>
                <c:pt idx="0">
                  <c:v>All CTE Programs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Tw Cen MT" panose="020B06020201040206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SEOs!$A$49:$A$57</c:f>
              <c:strCache>
                <c:ptCount val="9"/>
                <c:pt idx="0">
                  <c:v>2011-12</c:v>
                </c:pt>
                <c:pt idx="1">
                  <c:v>2012-13</c:v>
                </c:pt>
                <c:pt idx="2">
                  <c:v>2013-14</c:v>
                </c:pt>
                <c:pt idx="3">
                  <c:v>2014-15</c:v>
                </c:pt>
                <c:pt idx="4">
                  <c:v>2015-16</c:v>
                </c:pt>
                <c:pt idx="5">
                  <c:v>2016-17</c:v>
                </c:pt>
                <c:pt idx="6">
                  <c:v>2017-18</c:v>
                </c:pt>
                <c:pt idx="7">
                  <c:v>2018-19</c:v>
                </c:pt>
                <c:pt idx="8">
                  <c:v>2019-20</c:v>
                </c:pt>
              </c:strCache>
            </c:strRef>
          </c:cat>
          <c:val>
            <c:numRef>
              <c:f>SEOs!$C$49:$C$57</c:f>
              <c:numCache>
                <c:formatCode>0%</c:formatCode>
                <c:ptCount val="9"/>
                <c:pt idx="0">
                  <c:v>0.38</c:v>
                </c:pt>
                <c:pt idx="1">
                  <c:v>0.36</c:v>
                </c:pt>
                <c:pt idx="2">
                  <c:v>0.36</c:v>
                </c:pt>
                <c:pt idx="3">
                  <c:v>0.39</c:v>
                </c:pt>
                <c:pt idx="4">
                  <c:v>0.38</c:v>
                </c:pt>
                <c:pt idx="5">
                  <c:v>0.4</c:v>
                </c:pt>
                <c:pt idx="6">
                  <c:v>0.41</c:v>
                </c:pt>
                <c:pt idx="7">
                  <c:v>0.44</c:v>
                </c:pt>
                <c:pt idx="8">
                  <c:v>0.45</c:v>
                </c:pt>
              </c:numCache>
            </c:numRef>
          </c:val>
          <c:extLst>
            <c:ext xmlns:c16="http://schemas.microsoft.com/office/drawing/2014/chart" uri="{C3380CC4-5D6E-409C-BE32-E72D297353CC}">
              <c16:uniqueId val="{00000001-E85D-4A03-BAB7-F3884FB715AE}"/>
            </c:ext>
          </c:extLst>
        </c:ser>
        <c:dLbls>
          <c:showLegendKey val="0"/>
          <c:showVal val="0"/>
          <c:showCatName val="0"/>
          <c:showSerName val="0"/>
          <c:showPercent val="0"/>
          <c:showBubbleSize val="0"/>
        </c:dLbls>
        <c:gapWidth val="15"/>
        <c:axId val="489872776"/>
        <c:axId val="489874744"/>
      </c:barChart>
      <c:catAx>
        <c:axId val="489872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crossAx val="489874744"/>
        <c:crosses val="autoZero"/>
        <c:auto val="1"/>
        <c:lblAlgn val="ctr"/>
        <c:lblOffset val="100"/>
        <c:noMultiLvlLbl val="0"/>
      </c:catAx>
      <c:valAx>
        <c:axId val="489874744"/>
        <c:scaling>
          <c:orientation val="minMax"/>
        </c:scaling>
        <c:delete val="1"/>
        <c:axPos val="l"/>
        <c:numFmt formatCode="0%" sourceLinked="1"/>
        <c:majorTickMark val="none"/>
        <c:minorTickMark val="none"/>
        <c:tickLblPos val="nextTo"/>
        <c:crossAx val="489872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2000" b="0">
          <a:solidFill>
            <a:sysClr val="windowText" lastClr="000000"/>
          </a:solidFill>
          <a:latin typeface="Tw Cen MT" panose="020B0602020104020603"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60000"/>
                <a:lumOff val="40000"/>
              </a:schemeClr>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'Job Postings Top Occs'!$A$22:$A$33</c:f>
              <c:strCache>
                <c:ptCount val="12"/>
                <c:pt idx="0">
                  <c:v>Gambling Managers</c:v>
                </c:pt>
                <c:pt idx="1">
                  <c:v>Flight Attendants</c:v>
                </c:pt>
                <c:pt idx="2">
                  <c:v>Travel Agents</c:v>
                </c:pt>
                <c:pt idx="3">
                  <c:v>Tour and Travel Guides</c:v>
                </c:pt>
                <c:pt idx="4">
                  <c:v>Reservation and Transportation Ticket Agents and Travel Clerks</c:v>
                </c:pt>
                <c:pt idx="5">
                  <c:v>Fashion Designers</c:v>
                </c:pt>
                <c:pt idx="6">
                  <c:v>Interior Designers</c:v>
                </c:pt>
                <c:pt idx="7">
                  <c:v>Lodging Managers</c:v>
                </c:pt>
                <c:pt idx="8">
                  <c:v>Meeting, Convention, and Event Planners</c:v>
                </c:pt>
                <c:pt idx="9">
                  <c:v>Chefs and Head Cooks</c:v>
                </c:pt>
                <c:pt idx="10">
                  <c:v>Merchandise Displayers and Window Trimmers</c:v>
                </c:pt>
                <c:pt idx="11">
                  <c:v>Food Service Managers</c:v>
                </c:pt>
              </c:strCache>
            </c:strRef>
          </c:cat>
          <c:val>
            <c:numRef>
              <c:f>'Job Postings Top Occs'!$B$22:$B$33</c:f>
              <c:numCache>
                <c:formatCode>#,##0;[Red]\ \(#,##0\)</c:formatCode>
                <c:ptCount val="12"/>
                <c:pt idx="0" formatCode="General">
                  <c:v>0</c:v>
                </c:pt>
                <c:pt idx="1">
                  <c:v>149</c:v>
                </c:pt>
                <c:pt idx="2">
                  <c:v>205</c:v>
                </c:pt>
                <c:pt idx="3">
                  <c:v>372</c:v>
                </c:pt>
                <c:pt idx="4">
                  <c:v>386</c:v>
                </c:pt>
                <c:pt idx="5">
                  <c:v>502</c:v>
                </c:pt>
                <c:pt idx="6">
                  <c:v>586</c:v>
                </c:pt>
                <c:pt idx="7">
                  <c:v>1428</c:v>
                </c:pt>
                <c:pt idx="8">
                  <c:v>1783</c:v>
                </c:pt>
                <c:pt idx="9">
                  <c:v>2817</c:v>
                </c:pt>
                <c:pt idx="10">
                  <c:v>4696</c:v>
                </c:pt>
                <c:pt idx="11">
                  <c:v>11430</c:v>
                </c:pt>
              </c:numCache>
            </c:numRef>
          </c:val>
          <c:extLst>
            <c:ext xmlns:c16="http://schemas.microsoft.com/office/drawing/2014/chart" uri="{C3380CC4-5D6E-409C-BE32-E72D297353CC}">
              <c16:uniqueId val="{00000000-F356-4A2A-8549-7CE4DA609022}"/>
            </c:ext>
          </c:extLst>
        </c:ser>
        <c:dLbls>
          <c:showLegendKey val="0"/>
          <c:showVal val="0"/>
          <c:showCatName val="0"/>
          <c:showSerName val="0"/>
          <c:showPercent val="0"/>
          <c:showBubbleSize val="0"/>
        </c:dLbls>
        <c:gapWidth val="41"/>
        <c:axId val="521695392"/>
        <c:axId val="521692112"/>
      </c:barChart>
      <c:catAx>
        <c:axId val="521695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crossAx val="521692112"/>
        <c:crosses val="autoZero"/>
        <c:auto val="1"/>
        <c:lblAlgn val="ctr"/>
        <c:lblOffset val="100"/>
        <c:noMultiLvlLbl val="0"/>
      </c:catAx>
      <c:valAx>
        <c:axId val="521692112"/>
        <c:scaling>
          <c:orientation val="minMax"/>
        </c:scaling>
        <c:delete val="1"/>
        <c:axPos val="b"/>
        <c:numFmt formatCode="General" sourceLinked="1"/>
        <c:majorTickMark val="none"/>
        <c:minorTickMark val="none"/>
        <c:tickLblPos val="nextTo"/>
        <c:crossAx val="5216953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a:solidFill>
            <a:sysClr val="windowText" lastClr="000000"/>
          </a:solidFill>
          <a:latin typeface="Tw Cen MT" panose="020B0602020104020603"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r>
              <a:rPr lang="en-US" b="1"/>
              <a:t>Advertised Wage Trend Over Last 12 Months</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4.6786964129483813E-2"/>
          <c:y val="0.10537334779731637"/>
          <c:w val="0.93888888888888888"/>
          <c:h val="0.73501213569801105"/>
        </c:manualLayout>
      </c:layout>
      <c:lineChart>
        <c:grouping val="standard"/>
        <c:varyColors val="0"/>
        <c:ser>
          <c:idx val="0"/>
          <c:order val="0"/>
          <c:spPr>
            <a:ln w="50800" cap="rnd">
              <a:solidFill>
                <a:schemeClr val="accent1"/>
              </a:solidFill>
              <a:round/>
            </a:ln>
            <a:effectLst/>
          </c:spPr>
          <c:marker>
            <c:symbol val="circle"/>
            <c:size val="10"/>
            <c:spPr>
              <a:solidFill>
                <a:schemeClr val="accent1"/>
              </a:solidFill>
              <a:ln w="9525">
                <a:solidFill>
                  <a:schemeClr val="tx1"/>
                </a:solid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42-47B7-88F7-3D9E50D265FD}"/>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42-47B7-88F7-3D9E50D265FD}"/>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42-47B7-88F7-3D9E50D265F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42-47B7-88F7-3D9E50D265F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42-47B7-88F7-3D9E50D265F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42-47B7-88F7-3D9E50D265FD}"/>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'Advertised Wage Trend'!$H$3:$H$14</c:f>
              <c:strCache>
                <c:ptCount val="12"/>
                <c:pt idx="0">
                  <c:v>Oct 2022</c:v>
                </c:pt>
                <c:pt idx="1">
                  <c:v>Nov 2022</c:v>
                </c:pt>
                <c:pt idx="2">
                  <c:v>Dec 2022</c:v>
                </c:pt>
                <c:pt idx="3">
                  <c:v>Jan 2023</c:v>
                </c:pt>
                <c:pt idx="4">
                  <c:v>Feb 2023</c:v>
                </c:pt>
                <c:pt idx="5">
                  <c:v>Mar 2023</c:v>
                </c:pt>
                <c:pt idx="6">
                  <c:v>Apr 2023</c:v>
                </c:pt>
                <c:pt idx="7">
                  <c:v>May 2023</c:v>
                </c:pt>
                <c:pt idx="8">
                  <c:v>Jun 2023</c:v>
                </c:pt>
                <c:pt idx="9">
                  <c:v>Jul 2023</c:v>
                </c:pt>
                <c:pt idx="10">
                  <c:v>Aug 2023</c:v>
                </c:pt>
                <c:pt idx="11">
                  <c:v>Sep 2023</c:v>
                </c:pt>
              </c:strCache>
            </c:strRef>
          </c:cat>
          <c:val>
            <c:numRef>
              <c:f>'Advertised Wage Trend'!$I$3:$I$14</c:f>
              <c:numCache>
                <c:formatCode>"$"#,##0;[Red]\ \("$"#,##0\)</c:formatCode>
                <c:ptCount val="12"/>
                <c:pt idx="0">
                  <c:v>48768</c:v>
                </c:pt>
                <c:pt idx="1">
                  <c:v>46720</c:v>
                </c:pt>
                <c:pt idx="2">
                  <c:v>50048</c:v>
                </c:pt>
                <c:pt idx="3">
                  <c:v>49536</c:v>
                </c:pt>
                <c:pt idx="4">
                  <c:v>52096</c:v>
                </c:pt>
                <c:pt idx="5">
                  <c:v>57216</c:v>
                </c:pt>
                <c:pt idx="6">
                  <c:v>59264</c:v>
                </c:pt>
                <c:pt idx="7">
                  <c:v>58240</c:v>
                </c:pt>
                <c:pt idx="8">
                  <c:v>54656</c:v>
                </c:pt>
                <c:pt idx="9">
                  <c:v>55168</c:v>
                </c:pt>
                <c:pt idx="10">
                  <c:v>60288</c:v>
                </c:pt>
                <c:pt idx="11">
                  <c:v>60032</c:v>
                </c:pt>
              </c:numCache>
            </c:numRef>
          </c:val>
          <c:smooth val="0"/>
          <c:extLst>
            <c:ext xmlns:c16="http://schemas.microsoft.com/office/drawing/2014/chart" uri="{C3380CC4-5D6E-409C-BE32-E72D297353CC}">
              <c16:uniqueId val="{0000000C-F842-47B7-88F7-3D9E50D265FD}"/>
            </c:ext>
          </c:extLst>
        </c:ser>
        <c:dLbls>
          <c:showLegendKey val="0"/>
          <c:showVal val="0"/>
          <c:showCatName val="0"/>
          <c:showSerName val="0"/>
          <c:showPercent val="0"/>
          <c:showBubbleSize val="0"/>
        </c:dLbls>
        <c:marker val="1"/>
        <c:smooth val="0"/>
        <c:axId val="512594496"/>
        <c:axId val="512594824"/>
      </c:lineChart>
      <c:catAx>
        <c:axId val="51259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w Cen MT" panose="020B0602020104020603" pitchFamily="34" charset="0"/>
                <a:ea typeface="+mn-ea"/>
                <a:cs typeface="+mn-cs"/>
              </a:defRPr>
            </a:pPr>
            <a:endParaRPr lang="en-US"/>
          </a:p>
        </c:txPr>
        <c:crossAx val="512594824"/>
        <c:crosses val="autoZero"/>
        <c:auto val="1"/>
        <c:lblAlgn val="ctr"/>
        <c:lblOffset val="100"/>
        <c:noMultiLvlLbl val="0"/>
      </c:catAx>
      <c:valAx>
        <c:axId val="512594824"/>
        <c:scaling>
          <c:orientation val="minMax"/>
          <c:min val="40000"/>
        </c:scaling>
        <c:delete val="1"/>
        <c:axPos val="l"/>
        <c:numFmt formatCode="&quot;$&quot;#,##0;[Red]\ \(&quot;$&quot;#,##0\)" sourceLinked="1"/>
        <c:majorTickMark val="none"/>
        <c:minorTickMark val="none"/>
        <c:tickLblPos val="nextTo"/>
        <c:crossAx val="5125944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w Cen MT" panose="020B0602020104020603"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r>
              <a:rPr lang="en-US" b="1"/>
              <a:t>Top Job Postings by City</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'Job Postings Top Cities'!$J$4</c:f>
              <c:strCache>
                <c:ptCount val="1"/>
                <c:pt idx="0">
                  <c:v>Unique Postings (October 1, 2022 - September 30, 2023)</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'Job Postings Top Cities'!$I$5:$I$14</c:f>
              <c:strCache>
                <c:ptCount val="10"/>
                <c:pt idx="0">
                  <c:v>Los Angeles</c:v>
                </c:pt>
                <c:pt idx="1">
                  <c:v>Long Beach</c:v>
                </c:pt>
                <c:pt idx="2">
                  <c:v>Santa Monica</c:v>
                </c:pt>
                <c:pt idx="3">
                  <c:v>Pasadena</c:v>
                </c:pt>
                <c:pt idx="4">
                  <c:v>Torrance</c:v>
                </c:pt>
                <c:pt idx="5">
                  <c:v>Burbank</c:v>
                </c:pt>
                <c:pt idx="6">
                  <c:v>Santa Clarita</c:v>
                </c:pt>
                <c:pt idx="7">
                  <c:v>Beverly Hills</c:v>
                </c:pt>
                <c:pt idx="8">
                  <c:v>Glendale</c:v>
                </c:pt>
                <c:pt idx="9">
                  <c:v>Culver City</c:v>
                </c:pt>
              </c:strCache>
            </c:strRef>
          </c:cat>
          <c:val>
            <c:numRef>
              <c:f>'Job Postings Top Cities'!$J$5:$J$14</c:f>
              <c:numCache>
                <c:formatCode>#,##0;[Red]\ \(#,##0\)</c:formatCode>
                <c:ptCount val="10"/>
                <c:pt idx="0">
                  <c:v>9705</c:v>
                </c:pt>
                <c:pt idx="1">
                  <c:v>981</c:v>
                </c:pt>
                <c:pt idx="2">
                  <c:v>871</c:v>
                </c:pt>
                <c:pt idx="3">
                  <c:v>797</c:v>
                </c:pt>
                <c:pt idx="4">
                  <c:v>683</c:v>
                </c:pt>
                <c:pt idx="5">
                  <c:v>611</c:v>
                </c:pt>
                <c:pt idx="6">
                  <c:v>516</c:v>
                </c:pt>
                <c:pt idx="7">
                  <c:v>486</c:v>
                </c:pt>
                <c:pt idx="8">
                  <c:v>483</c:v>
                </c:pt>
                <c:pt idx="9">
                  <c:v>433</c:v>
                </c:pt>
              </c:numCache>
            </c:numRef>
          </c:val>
          <c:extLst>
            <c:ext xmlns:c16="http://schemas.microsoft.com/office/drawing/2014/chart" uri="{C3380CC4-5D6E-409C-BE32-E72D297353CC}">
              <c16:uniqueId val="{00000000-CA7E-4837-926D-19FF8C0C3347}"/>
            </c:ext>
          </c:extLst>
        </c:ser>
        <c:dLbls>
          <c:showLegendKey val="0"/>
          <c:showVal val="0"/>
          <c:showCatName val="0"/>
          <c:showSerName val="0"/>
          <c:showPercent val="0"/>
          <c:showBubbleSize val="0"/>
        </c:dLbls>
        <c:gapWidth val="27"/>
        <c:overlap val="-27"/>
        <c:axId val="517612336"/>
        <c:axId val="517611680"/>
      </c:barChart>
      <c:catAx>
        <c:axId val="51761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w Cen MT" panose="020B0602020104020603" pitchFamily="34" charset="0"/>
                <a:ea typeface="+mn-ea"/>
                <a:cs typeface="+mn-cs"/>
              </a:defRPr>
            </a:pPr>
            <a:endParaRPr lang="en-US"/>
          </a:p>
        </c:txPr>
        <c:crossAx val="517611680"/>
        <c:crosses val="autoZero"/>
        <c:auto val="1"/>
        <c:lblAlgn val="ctr"/>
        <c:lblOffset val="100"/>
        <c:noMultiLvlLbl val="0"/>
      </c:catAx>
      <c:valAx>
        <c:axId val="517611680"/>
        <c:scaling>
          <c:orientation val="minMax"/>
        </c:scaling>
        <c:delete val="1"/>
        <c:axPos val="l"/>
        <c:numFmt formatCode="#,##0;[Red]\ \(#,##0\)" sourceLinked="1"/>
        <c:majorTickMark val="none"/>
        <c:minorTickMark val="none"/>
        <c:tickLblPos val="nextTo"/>
        <c:crossAx val="5176123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a:solidFill>
            <a:sysClr val="windowText" lastClr="000000"/>
          </a:solidFill>
          <a:latin typeface="Tw Cen MT" panose="020B06020201040206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2483257943138E-2"/>
          <c:y val="0.10169658304864383"/>
          <c:w val="0.95243957841863214"/>
          <c:h val="0.82877808945965992"/>
        </c:manualLayout>
      </c:layout>
      <c:ofPieChart>
        <c:ofPieType val="pie"/>
        <c:varyColors val="1"/>
        <c:ser>
          <c:idx val="1"/>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2C-374F-BBC3-4DCC7523D6D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2C-374F-BBC3-4DCC7523D6D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2C-374F-BBC3-4DCC7523D6D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2C-374F-BBC3-4DCC7523D6D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2C-374F-BBC3-4DCC7523D6D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B2C-374F-BBC3-4DCC7523D6D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B2C-374F-BBC3-4DCC7523D6D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B2C-374F-BBC3-4DCC7523D6D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B2C-374F-BBC3-4DCC7523D6D0}"/>
              </c:ext>
            </c:extLst>
          </c:dPt>
          <c:dLbls>
            <c:dLbl>
              <c:idx val="0"/>
              <c:layout>
                <c:manualLayout>
                  <c:x val="5.6276705410736941E-2"/>
                  <c:y val="-7.1707053641260734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B2C-374F-BBC3-4DCC7523D6D0}"/>
                </c:ext>
              </c:extLst>
            </c:dLbl>
            <c:dLbl>
              <c:idx val="1"/>
              <c:layout>
                <c:manualLayout>
                  <c:x val="1.4808637564536075E-2"/>
                  <c:y val="-0.2261872314635806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6435065573841373"/>
                      <c:h val="0.16079194754715576"/>
                    </c:manualLayout>
                  </c15:layout>
                </c:ext>
                <c:ext xmlns:c16="http://schemas.microsoft.com/office/drawing/2014/chart" uri="{C3380CC4-5D6E-409C-BE32-E72D297353CC}">
                  <c16:uniqueId val="{00000003-DB2C-374F-BBC3-4DCC7523D6D0}"/>
                </c:ext>
              </c:extLst>
            </c:dLbl>
            <c:dLbl>
              <c:idx val="2"/>
              <c:layout>
                <c:manualLayout>
                  <c:x val="0.17534720889804398"/>
                  <c:y val="0.2551961605823976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B2C-374F-BBC3-4DCC7523D6D0}"/>
                </c:ext>
              </c:extLst>
            </c:dLbl>
            <c:dLbl>
              <c:idx val="3"/>
              <c:layout>
                <c:manualLayout>
                  <c:x val="-2.6448472482096995E-2"/>
                  <c:y val="0.27543399156016146"/>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7494887201476708"/>
                      <c:h val="0.15276992459818994"/>
                    </c:manualLayout>
                  </c15:layout>
                </c:ext>
                <c:ext xmlns:c16="http://schemas.microsoft.com/office/drawing/2014/chart" uri="{C3380CC4-5D6E-409C-BE32-E72D297353CC}">
                  <c16:uniqueId val="{00000007-DB2C-374F-BBC3-4DCC7523D6D0}"/>
                </c:ext>
              </c:extLst>
            </c:dLbl>
            <c:dLbl>
              <c:idx val="4"/>
              <c:layout>
                <c:manualLayout>
                  <c:x val="1.5890947813930852E-2"/>
                  <c:y val="0.10007947482741615"/>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9108091020893841"/>
                      <c:h val="0.23868577000452093"/>
                    </c:manualLayout>
                  </c15:layout>
                </c:ext>
                <c:ext xmlns:c16="http://schemas.microsoft.com/office/drawing/2014/chart" uri="{C3380CC4-5D6E-409C-BE32-E72D297353CC}">
                  <c16:uniqueId val="{00000009-DB2C-374F-BBC3-4DCC7523D6D0}"/>
                </c:ext>
              </c:extLst>
            </c:dLbl>
            <c:dLbl>
              <c:idx val="5"/>
              <c:layout>
                <c:manualLayout>
                  <c:x val="-2.1292250009849311E-2"/>
                  <c:y val="2.840455439814142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DB2C-374F-BBC3-4DCC7523D6D0}"/>
                </c:ext>
              </c:extLst>
            </c:dLbl>
            <c:dLbl>
              <c:idx val="6"/>
              <c:layout>
                <c:manualLayout>
                  <c:x val="2.6075139667234085E-2"/>
                  <c:y val="-7.288048133345267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DB2C-374F-BBC3-4DCC7523D6D0}"/>
                </c:ext>
              </c:extLst>
            </c:dLbl>
            <c:dLbl>
              <c:idx val="7"/>
              <c:layout>
                <c:manualLayout>
                  <c:x val="-6.8032319925972695E-2"/>
                  <c:y val="0.204808642936709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7033118789618881"/>
                      <c:h val="0.12690282071162784"/>
                    </c:manualLayout>
                  </c15:layout>
                </c:ext>
                <c:ext xmlns:c16="http://schemas.microsoft.com/office/drawing/2014/chart" uri="{C3380CC4-5D6E-409C-BE32-E72D297353CC}">
                  <c16:uniqueId val="{0000000F-DB2C-374F-BBC3-4DCC7523D6D0}"/>
                </c:ext>
              </c:extLst>
            </c:dLbl>
            <c:dLbl>
              <c:idx val="8"/>
              <c:layout>
                <c:manualLayout>
                  <c:x val="-0.12976629963113576"/>
                  <c:y val="-4.9410718877126959E-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DB2C-374F-BBC3-4DCC7523D6D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'Employment Graphs'!$W$2:$W$9</c:f>
              <c:strCache>
                <c:ptCount val="8"/>
                <c:pt idx="0">
                  <c:v>Food Services and Drinking Places</c:v>
                </c:pt>
                <c:pt idx="1">
                  <c:v>Scheduled Passenger Air Transportation</c:v>
                </c:pt>
                <c:pt idx="2">
                  <c:v>Deep Sea Passenger Transportation</c:v>
                </c:pt>
                <c:pt idx="3">
                  <c:v>Scenic and Sightseeing Transportation</c:v>
                </c:pt>
                <c:pt idx="4">
                  <c:v>Travel Arrangement and Reservation Services</c:v>
                </c:pt>
                <c:pt idx="5">
                  <c:v>Convention and Trade Show Organizers</c:v>
                </c:pt>
                <c:pt idx="6">
                  <c:v>Gambling Industries</c:v>
                </c:pt>
                <c:pt idx="7">
                  <c:v>Traveler Accommodation</c:v>
                </c:pt>
              </c:strCache>
            </c:strRef>
          </c:cat>
          <c:val>
            <c:numRef>
              <c:f>'Employment Graphs'!$Y$2:$Y$9</c:f>
              <c:numCache>
                <c:formatCode>#,##0</c:formatCode>
                <c:ptCount val="8"/>
                <c:pt idx="0">
                  <c:v>378440</c:v>
                </c:pt>
                <c:pt idx="1">
                  <c:v>27972</c:v>
                </c:pt>
                <c:pt idx="2" formatCode="General">
                  <c:v>1092</c:v>
                </c:pt>
                <c:pt idx="3" formatCode="General">
                  <c:v>627</c:v>
                </c:pt>
                <c:pt idx="4">
                  <c:v>5795</c:v>
                </c:pt>
                <c:pt idx="5">
                  <c:v>1961</c:v>
                </c:pt>
                <c:pt idx="6">
                  <c:v>5276</c:v>
                </c:pt>
                <c:pt idx="7">
                  <c:v>40096</c:v>
                </c:pt>
              </c:numCache>
            </c:numRef>
          </c:val>
          <c:extLst>
            <c:ext xmlns:c16="http://schemas.microsoft.com/office/drawing/2014/chart" uri="{C3380CC4-5D6E-409C-BE32-E72D297353CC}">
              <c16:uniqueId val="{00000012-DB2C-374F-BBC3-4DCC7523D6D0}"/>
            </c:ext>
          </c:extLst>
        </c:ser>
        <c:dLbls>
          <c:showLegendKey val="0"/>
          <c:showVal val="0"/>
          <c:showCatName val="0"/>
          <c:showSerName val="0"/>
          <c:showPercent val="0"/>
          <c:showBubbleSize val="0"/>
          <c:showLeaderLines val="1"/>
        </c:dLbls>
        <c:gapWidth val="74"/>
        <c:splitType val="pos"/>
        <c:splitPos val="7"/>
        <c:secondPieSize val="75"/>
        <c:serLines>
          <c:spPr>
            <a:ln w="9525" cap="flat" cmpd="sng" algn="ctr">
              <a:solidFill>
                <a:schemeClr val="tx1">
                  <a:lumMod val="35000"/>
                  <a:lumOff val="65000"/>
                </a:schemeClr>
              </a:solidFill>
              <a:round/>
            </a:ln>
            <a:effectLst/>
          </c:spPr>
        </c:serLines>
      </c:of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46114977468052"/>
          <c:y val="0.17038539553752535"/>
          <c:w val="0.58053885022531948"/>
          <c:h val="0.73550398492277713"/>
        </c:manualLayout>
      </c:layout>
      <c:barChart>
        <c:barDir val="bar"/>
        <c:grouping val="clustered"/>
        <c:varyColors val="0"/>
        <c:ser>
          <c:idx val="0"/>
          <c:order val="0"/>
          <c:spPr>
            <a:solidFill>
              <a:schemeClr val="accent1"/>
            </a:solidFill>
            <a:ln>
              <a:noFill/>
            </a:ln>
            <a:effectLst/>
          </c:spPr>
          <c:invertIfNegative val="0"/>
          <c:dLbls>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DC-B14E-BBD2-E564CE8F4E69}"/>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'EDD Employment &amp; Annual Pay'!$B$26:$B$34</c:f>
              <c:strCache>
                <c:ptCount val="9"/>
                <c:pt idx="0">
                  <c:v>Deep Sea Passenger Transportation</c:v>
                </c:pt>
                <c:pt idx="1">
                  <c:v>Scheduled Passenger Air Transportation</c:v>
                </c:pt>
                <c:pt idx="2">
                  <c:v>Travel Arrangement and Reservation Services</c:v>
                </c:pt>
                <c:pt idx="3">
                  <c:v>Convention and Trade Show Organizers</c:v>
                </c:pt>
                <c:pt idx="4">
                  <c:v>Gambling Industries</c:v>
                </c:pt>
                <c:pt idx="5">
                  <c:v>Traveler Accommodation</c:v>
                </c:pt>
                <c:pt idx="6">
                  <c:v>Scenic and Sightseeing Transportation</c:v>
                </c:pt>
                <c:pt idx="7">
                  <c:v>Food Services and Drinking Places</c:v>
                </c:pt>
                <c:pt idx="8">
                  <c:v>Overall Average</c:v>
                </c:pt>
              </c:strCache>
            </c:strRef>
          </c:cat>
          <c:val>
            <c:numRef>
              <c:f>'EDD Employment &amp; Annual Pay'!$E$26:$E$34</c:f>
              <c:numCache>
                <c:formatCode>_("$"* #,##0.00_);_("$"* \(#,##0.00\);_("$"* "-"??_);_(@_)</c:formatCode>
                <c:ptCount val="9"/>
                <c:pt idx="0">
                  <c:v>130704</c:v>
                </c:pt>
                <c:pt idx="1">
                  <c:v>112159.59300000001</c:v>
                </c:pt>
                <c:pt idx="2">
                  <c:v>91980.252000000008</c:v>
                </c:pt>
                <c:pt idx="3">
                  <c:v>78162.357000000004</c:v>
                </c:pt>
                <c:pt idx="4">
                  <c:v>53968.004999999997</c:v>
                </c:pt>
                <c:pt idx="5">
                  <c:v>50578.71</c:v>
                </c:pt>
                <c:pt idx="6">
                  <c:v>42496.544999999998</c:v>
                </c:pt>
                <c:pt idx="7">
                  <c:v>31650.800999999999</c:v>
                </c:pt>
                <c:pt idx="8">
                  <c:v>73962.532875000004</c:v>
                </c:pt>
              </c:numCache>
            </c:numRef>
          </c:val>
          <c:extLst>
            <c:ext xmlns:c16="http://schemas.microsoft.com/office/drawing/2014/chart" uri="{C3380CC4-5D6E-409C-BE32-E72D297353CC}">
              <c16:uniqueId val="{00000000-19DC-B14E-BBD2-E564CE8F4E69}"/>
            </c:ext>
          </c:extLst>
        </c:ser>
        <c:dLbls>
          <c:dLblPos val="outEnd"/>
          <c:showLegendKey val="0"/>
          <c:showVal val="1"/>
          <c:showCatName val="0"/>
          <c:showSerName val="0"/>
          <c:showPercent val="0"/>
          <c:showBubbleSize val="0"/>
        </c:dLbls>
        <c:gapWidth val="25"/>
        <c:axId val="4690559"/>
        <c:axId val="4612127"/>
      </c:barChart>
      <c:catAx>
        <c:axId val="46905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12127"/>
        <c:crosses val="autoZero"/>
        <c:auto val="0"/>
        <c:lblAlgn val="ctr"/>
        <c:lblOffset val="100"/>
        <c:noMultiLvlLbl val="0"/>
      </c:catAx>
      <c:valAx>
        <c:axId val="4612127"/>
        <c:scaling>
          <c:orientation val="minMax"/>
        </c:scaling>
        <c:delete val="1"/>
        <c:axPos val="t"/>
        <c:numFmt formatCode="#,##0" sourceLinked="0"/>
        <c:majorTickMark val="none"/>
        <c:minorTickMark val="none"/>
        <c:tickLblPos val="nextTo"/>
        <c:crossAx val="469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3782828590305"/>
          <c:y val="0.17038539553752535"/>
          <c:w val="0.6436217171409695"/>
          <c:h val="0.73550398492277713"/>
        </c:manualLayout>
      </c:layout>
      <c:barChart>
        <c:barDir val="bar"/>
        <c:grouping val="clustered"/>
        <c:varyColors val="0"/>
        <c:ser>
          <c:idx val="0"/>
          <c:order val="0"/>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3F18-7E47-BD32-7EC87E36D5BA}"/>
              </c:ext>
            </c:extLst>
          </c:dPt>
          <c:dLbls>
            <c:dLbl>
              <c:idx val="7"/>
              <c:layout>
                <c:manualLayout>
                  <c:x val="-6.5776964738418986E-2"/>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F18-7E47-BD32-7EC87E36D5B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'Employment Graphs'!$J$123:$J$131</c:f>
              <c:strCache>
                <c:ptCount val="9"/>
                <c:pt idx="0">
                  <c:v>Deep Sea Passenger Transportation</c:v>
                </c:pt>
                <c:pt idx="1">
                  <c:v>Gambling Industries</c:v>
                </c:pt>
                <c:pt idx="2">
                  <c:v>Travel Arrangement and Reservation Services</c:v>
                </c:pt>
                <c:pt idx="3">
                  <c:v>Scheduled Passenger Air Transportation</c:v>
                </c:pt>
                <c:pt idx="4">
                  <c:v>Food Services and Drinking Places</c:v>
                </c:pt>
                <c:pt idx="5">
                  <c:v>Scenic and Sightseeing Transportation</c:v>
                </c:pt>
                <c:pt idx="6">
                  <c:v>Traveler Accommodation</c:v>
                </c:pt>
                <c:pt idx="7">
                  <c:v>Convention and Trade Show Organizers</c:v>
                </c:pt>
                <c:pt idx="8">
                  <c:v>Overall Average</c:v>
                </c:pt>
              </c:strCache>
            </c:strRef>
          </c:cat>
          <c:val>
            <c:numRef>
              <c:f>'Employment Graphs'!$K$123:$K$131</c:f>
              <c:numCache>
                <c:formatCode>0.0%</c:formatCode>
                <c:ptCount val="9"/>
                <c:pt idx="0">
                  <c:v>0.45575088390423002</c:v>
                </c:pt>
                <c:pt idx="1">
                  <c:v>0.39420909271678395</c:v>
                </c:pt>
                <c:pt idx="2">
                  <c:v>0.37989973679299333</c:v>
                </c:pt>
                <c:pt idx="3">
                  <c:v>0.27601886452103758</c:v>
                </c:pt>
                <c:pt idx="4">
                  <c:v>0.26887196113780881</c:v>
                </c:pt>
                <c:pt idx="5">
                  <c:v>0.24889513327690005</c:v>
                </c:pt>
                <c:pt idx="6">
                  <c:v>0.16944125595146517</c:v>
                </c:pt>
                <c:pt idx="7">
                  <c:v>-6.0737038083304017E-2</c:v>
                </c:pt>
                <c:pt idx="8">
                  <c:v>0.26300273657849471</c:v>
                </c:pt>
              </c:numCache>
            </c:numRef>
          </c:val>
          <c:extLst>
            <c:ext xmlns:c16="http://schemas.microsoft.com/office/drawing/2014/chart" uri="{C3380CC4-5D6E-409C-BE32-E72D297353CC}">
              <c16:uniqueId val="{00000002-3F18-7E47-BD32-7EC87E36D5BA}"/>
            </c:ext>
          </c:extLst>
        </c:ser>
        <c:dLbls>
          <c:showLegendKey val="0"/>
          <c:showVal val="0"/>
          <c:showCatName val="0"/>
          <c:showSerName val="0"/>
          <c:showPercent val="0"/>
          <c:showBubbleSize val="0"/>
        </c:dLbls>
        <c:gapWidth val="25"/>
        <c:axId val="4690559"/>
        <c:axId val="4612127"/>
      </c:barChart>
      <c:catAx>
        <c:axId val="4690559"/>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6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12127"/>
        <c:crosses val="autoZero"/>
        <c:auto val="1"/>
        <c:lblAlgn val="ctr"/>
        <c:lblOffset val="100"/>
        <c:noMultiLvlLbl val="0"/>
      </c:catAx>
      <c:valAx>
        <c:axId val="4612127"/>
        <c:scaling>
          <c:orientation val="minMax"/>
        </c:scaling>
        <c:delete val="1"/>
        <c:axPos val="t"/>
        <c:numFmt formatCode="#,##0" sourceLinked="0"/>
        <c:majorTickMark val="none"/>
        <c:minorTickMark val="none"/>
        <c:tickLblPos val="nextTo"/>
        <c:crossAx val="469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7374691248532E-2"/>
          <c:y val="0.17038539553752535"/>
          <c:w val="0.89039091084151745"/>
          <c:h val="0.6451987326285411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4E81BD"/>
              </a:solidFill>
              <a:ln>
                <a:noFill/>
              </a:ln>
              <a:effectLst/>
            </c:spPr>
            <c:extLst>
              <c:ext xmlns:c16="http://schemas.microsoft.com/office/drawing/2014/chart" uri="{C3380CC4-5D6E-409C-BE32-E72D297353CC}">
                <c16:uniqueId val="{0000000C-3F17-DB42-9A58-8C21E3D565B2}"/>
              </c:ext>
            </c:extLst>
          </c:dPt>
          <c:dPt>
            <c:idx val="1"/>
            <c:invertIfNegative val="0"/>
            <c:bubble3D val="0"/>
            <c:spPr>
              <a:solidFill>
                <a:srgbClr val="4E81BD"/>
              </a:solidFill>
              <a:ln>
                <a:noFill/>
              </a:ln>
              <a:effectLst/>
            </c:spPr>
            <c:extLst>
              <c:ext xmlns:c16="http://schemas.microsoft.com/office/drawing/2014/chart" uri="{C3380CC4-5D6E-409C-BE32-E72D297353CC}">
                <c16:uniqueId val="{0000000B-3F17-DB42-9A58-8C21E3D565B2}"/>
              </c:ext>
            </c:extLst>
          </c:dPt>
          <c:dPt>
            <c:idx val="2"/>
            <c:invertIfNegative val="0"/>
            <c:bubble3D val="0"/>
            <c:spPr>
              <a:solidFill>
                <a:srgbClr val="D99694"/>
              </a:solidFill>
              <a:ln>
                <a:noFill/>
              </a:ln>
              <a:effectLst/>
            </c:spPr>
            <c:extLst>
              <c:ext xmlns:c16="http://schemas.microsoft.com/office/drawing/2014/chart" uri="{C3380CC4-5D6E-409C-BE32-E72D297353CC}">
                <c16:uniqueId val="{00000001-3F17-DB42-9A58-8C21E3D565B2}"/>
              </c:ext>
            </c:extLst>
          </c:dPt>
          <c:dPt>
            <c:idx val="3"/>
            <c:invertIfNegative val="0"/>
            <c:bubble3D val="0"/>
            <c:spPr>
              <a:solidFill>
                <a:srgbClr val="D99694"/>
              </a:solidFill>
              <a:ln>
                <a:noFill/>
              </a:ln>
              <a:effectLst/>
            </c:spPr>
            <c:extLst>
              <c:ext xmlns:c16="http://schemas.microsoft.com/office/drawing/2014/chart" uri="{C3380CC4-5D6E-409C-BE32-E72D297353CC}">
                <c16:uniqueId val="{00000003-3F17-DB42-9A58-8C21E3D565B2}"/>
              </c:ext>
            </c:extLst>
          </c:dPt>
          <c:dPt>
            <c:idx val="4"/>
            <c:invertIfNegative val="0"/>
            <c:bubble3D val="0"/>
            <c:spPr>
              <a:solidFill>
                <a:srgbClr val="D99694"/>
              </a:solidFill>
              <a:ln>
                <a:noFill/>
              </a:ln>
              <a:effectLst/>
            </c:spPr>
            <c:extLst>
              <c:ext xmlns:c16="http://schemas.microsoft.com/office/drawing/2014/chart" uri="{C3380CC4-5D6E-409C-BE32-E72D297353CC}">
                <c16:uniqueId val="{00000005-3F17-DB42-9A58-8C21E3D565B2}"/>
              </c:ext>
            </c:extLst>
          </c:dPt>
          <c:dPt>
            <c:idx val="5"/>
            <c:invertIfNegative val="0"/>
            <c:bubble3D val="0"/>
            <c:spPr>
              <a:solidFill>
                <a:srgbClr val="D99694"/>
              </a:solidFill>
              <a:ln>
                <a:noFill/>
              </a:ln>
              <a:effectLst/>
            </c:spPr>
            <c:extLst>
              <c:ext xmlns:c16="http://schemas.microsoft.com/office/drawing/2014/chart" uri="{C3380CC4-5D6E-409C-BE32-E72D297353CC}">
                <c16:uniqueId val="{00000007-3F17-DB42-9A58-8C21E3D565B2}"/>
              </c:ext>
            </c:extLst>
          </c:dPt>
          <c:dPt>
            <c:idx val="6"/>
            <c:invertIfNegative val="0"/>
            <c:bubble3D val="0"/>
            <c:spPr>
              <a:solidFill>
                <a:srgbClr val="D99694"/>
              </a:solidFill>
              <a:ln>
                <a:noFill/>
              </a:ln>
              <a:effectLst/>
            </c:spPr>
            <c:extLst>
              <c:ext xmlns:c16="http://schemas.microsoft.com/office/drawing/2014/chart" uri="{C3380CC4-5D6E-409C-BE32-E72D297353CC}">
                <c16:uniqueId val="{00000009-3F17-DB42-9A58-8C21E3D565B2}"/>
              </c:ext>
            </c:extLst>
          </c:dPt>
          <c:dLbls>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F17-DB42-9A58-8C21E3D565B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'Forecasted Employment'!$C$2:$I$2</c:f>
              <c:numCache>
                <c:formatCode>General</c:formatCode>
                <c:ptCount val="7"/>
                <c:pt idx="0">
                  <c:v>2022</c:v>
                </c:pt>
                <c:pt idx="1">
                  <c:v>2023</c:v>
                </c:pt>
                <c:pt idx="2">
                  <c:v>2024</c:v>
                </c:pt>
                <c:pt idx="3">
                  <c:v>2025</c:v>
                </c:pt>
                <c:pt idx="4">
                  <c:v>2026</c:v>
                </c:pt>
                <c:pt idx="5">
                  <c:v>2027</c:v>
                </c:pt>
                <c:pt idx="6">
                  <c:v>2028</c:v>
                </c:pt>
              </c:numCache>
            </c:numRef>
          </c:cat>
          <c:val>
            <c:numRef>
              <c:f>'Forecasted Employment'!$C$11:$I$11</c:f>
              <c:numCache>
                <c:formatCode>_(* #,##0_);_(* \(#,##0\);_(* "-"??_);_(@_)</c:formatCode>
                <c:ptCount val="7"/>
                <c:pt idx="0">
                  <c:v>461259</c:v>
                </c:pt>
                <c:pt idx="1">
                  <c:v>478219.50419077551</c:v>
                </c:pt>
                <c:pt idx="2">
                  <c:v>492748.18365657178</c:v>
                </c:pt>
                <c:pt idx="3">
                  <c:v>505419.85872676061</c:v>
                </c:pt>
                <c:pt idx="4">
                  <c:v>516721.19205291197</c:v>
                </c:pt>
                <c:pt idx="5">
                  <c:v>524145.74880471569</c:v>
                </c:pt>
                <c:pt idx="6">
                  <c:v>534115.9790999454</c:v>
                </c:pt>
              </c:numCache>
            </c:numRef>
          </c:val>
          <c:extLst>
            <c:ext xmlns:c16="http://schemas.microsoft.com/office/drawing/2014/chart" uri="{C3380CC4-5D6E-409C-BE32-E72D297353CC}">
              <c16:uniqueId val="{0000000A-3F17-DB42-9A58-8C21E3D565B2}"/>
            </c:ext>
          </c:extLst>
        </c:ser>
        <c:dLbls>
          <c:showLegendKey val="0"/>
          <c:showVal val="0"/>
          <c:showCatName val="0"/>
          <c:showSerName val="0"/>
          <c:showPercent val="0"/>
          <c:showBubbleSize val="0"/>
        </c:dLbls>
        <c:gapWidth val="30"/>
        <c:axId val="4690559"/>
        <c:axId val="4612127"/>
      </c:barChart>
      <c:catAx>
        <c:axId val="46905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12127"/>
        <c:crosses val="autoZero"/>
        <c:auto val="1"/>
        <c:lblAlgn val="ctr"/>
        <c:lblOffset val="100"/>
        <c:noMultiLvlLbl val="0"/>
      </c:catAx>
      <c:valAx>
        <c:axId val="4612127"/>
        <c:scaling>
          <c:orientation val="minMax"/>
          <c:min val="130000"/>
        </c:scaling>
        <c:delete val="1"/>
        <c:axPos val="l"/>
        <c:numFmt formatCode="#,##0" sourceLinked="0"/>
        <c:majorTickMark val="out"/>
        <c:minorTickMark val="none"/>
        <c:tickLblPos val="nextTo"/>
        <c:crossAx val="469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2404002753020377"/>
          <c:w val="0.53396373336720759"/>
          <c:h val="0.71087236930621256"/>
        </c:manualLayout>
      </c:layout>
      <c:barChart>
        <c:barDir val="bar"/>
        <c:grouping val="clustered"/>
        <c:varyColors val="0"/>
        <c:ser>
          <c:idx val="0"/>
          <c:order val="0"/>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A03F-C54D-A1B5-AE22A8AC5DC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A03F-C54D-A1B5-AE22A8AC5DC9}"/>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A03F-C54D-A1B5-AE22A8AC5DC9}"/>
              </c:ext>
            </c:extLst>
          </c:dPt>
          <c:dLbls>
            <c:dLbl>
              <c:idx val="4"/>
              <c:layout>
                <c:manualLayout>
                  <c:x val="-5.8887081702943427E-2"/>
                  <c:y val="-7.1497295886282916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4041-4B79-B521-543099B24A96}"/>
                </c:ext>
              </c:extLst>
            </c:dLbl>
            <c:dLbl>
              <c:idx val="5"/>
              <c:layout>
                <c:manualLayout>
                  <c:x val="-6.8703723548623266E-2"/>
                  <c:y val="1.191652875083063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03F-C54D-A1B5-AE22A8AC5D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'Forecast Graphs'!$Q$25:$Q$33</c:f>
              <c:strCache>
                <c:ptCount val="9"/>
                <c:pt idx="0">
                  <c:v>Convention and Trade Show Organizers</c:v>
                </c:pt>
                <c:pt idx="1">
                  <c:v>Food Services and Drinking Places</c:v>
                </c:pt>
                <c:pt idx="2">
                  <c:v>Traveler Accommodation</c:v>
                </c:pt>
                <c:pt idx="3">
                  <c:v>Scheduled Passenger Air Transportation</c:v>
                </c:pt>
                <c:pt idx="4">
                  <c:v>Scenic and Sightseeing Transportation</c:v>
                </c:pt>
                <c:pt idx="5">
                  <c:v>Gambling Industries</c:v>
                </c:pt>
                <c:pt idx="6">
                  <c:v>Travel Arrangement and Reservation Services</c:v>
                </c:pt>
                <c:pt idx="7">
                  <c:v>Deep Sea Passenger Transportation</c:v>
                </c:pt>
                <c:pt idx="8">
                  <c:v>Overall Average</c:v>
                </c:pt>
              </c:strCache>
            </c:strRef>
          </c:cat>
          <c:val>
            <c:numRef>
              <c:f>'Forecast Graphs'!$R$25:$R$33</c:f>
              <c:numCache>
                <c:formatCode>0.0%</c:formatCode>
                <c:ptCount val="9"/>
                <c:pt idx="0">
                  <c:v>0.26207468233044368</c:v>
                </c:pt>
                <c:pt idx="1">
                  <c:v>0.17174991726292158</c:v>
                </c:pt>
                <c:pt idx="2">
                  <c:v>0.15728046762452602</c:v>
                </c:pt>
                <c:pt idx="3">
                  <c:v>0.12706401292721298</c:v>
                </c:pt>
                <c:pt idx="4">
                  <c:v>7.3934002190430628E-2</c:v>
                </c:pt>
                <c:pt idx="5">
                  <c:v>-9.1023582132297179E-2</c:v>
                </c:pt>
                <c:pt idx="6">
                  <c:v>-0.28180271406281282</c:v>
                </c:pt>
                <c:pt idx="7">
                  <c:v>-0.40989900421886449</c:v>
                </c:pt>
                <c:pt idx="8">
                  <c:v>0.15795242824518416</c:v>
                </c:pt>
              </c:numCache>
            </c:numRef>
          </c:val>
          <c:extLst>
            <c:ext xmlns:c16="http://schemas.microsoft.com/office/drawing/2014/chart" uri="{C3380CC4-5D6E-409C-BE32-E72D297353CC}">
              <c16:uniqueId val="{00000006-A03F-C54D-A1B5-AE22A8AC5DC9}"/>
            </c:ext>
          </c:extLst>
        </c:ser>
        <c:dLbls>
          <c:showLegendKey val="0"/>
          <c:showVal val="0"/>
          <c:showCatName val="0"/>
          <c:showSerName val="0"/>
          <c:showPercent val="0"/>
          <c:showBubbleSize val="0"/>
        </c:dLbls>
        <c:gapWidth val="16"/>
        <c:overlap val="8"/>
        <c:axId val="4690559"/>
        <c:axId val="4612127"/>
      </c:barChart>
      <c:catAx>
        <c:axId val="4690559"/>
        <c:scaling>
          <c:orientation val="maxMin"/>
        </c:scaling>
        <c:delete val="0"/>
        <c:axPos val="l"/>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b" anchorCtr="0"/>
          <a:lstStyle/>
          <a:p>
            <a:pPr>
              <a:defRPr sz="16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12127"/>
        <c:crosses val="autoZero"/>
        <c:auto val="0"/>
        <c:lblAlgn val="ctr"/>
        <c:lblOffset val="1"/>
        <c:tickLblSkip val="1"/>
        <c:tickMarkSkip val="1"/>
        <c:noMultiLvlLbl val="0"/>
      </c:catAx>
      <c:valAx>
        <c:axId val="4612127"/>
        <c:scaling>
          <c:orientation val="minMax"/>
        </c:scaling>
        <c:delete val="1"/>
        <c:axPos val="t"/>
        <c:numFmt formatCode="#,##0" sourceLinked="0"/>
        <c:majorTickMark val="none"/>
        <c:minorTickMark val="none"/>
        <c:tickLblPos val="nextTo"/>
        <c:crossAx val="4690559"/>
        <c:crosses val="autoZero"/>
        <c:crossBetween val="between"/>
      </c:valAx>
      <c:spPr>
        <a:noFill/>
        <a:ln>
          <a:noFill/>
        </a:ln>
        <a:effectLst>
          <a:outerShdw sx="1000" sy="1000" algn="ctr" rotWithShape="0">
            <a:srgbClr val="000000"/>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92306277852655E-2"/>
          <c:y val="0.17038545982071363"/>
          <c:w val="0.94898692601204715"/>
          <c:h val="0.64519873262854111"/>
        </c:manualLayout>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'Job Postings'!$C$2:$M$2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'Job Postings'!$C$11:$M$11</c:f>
              <c:numCache>
                <c:formatCode>General</c:formatCode>
                <c:ptCount val="11"/>
                <c:pt idx="0">
                  <c:v>10170</c:v>
                </c:pt>
                <c:pt idx="1">
                  <c:v>19671</c:v>
                </c:pt>
                <c:pt idx="2">
                  <c:v>27573</c:v>
                </c:pt>
                <c:pt idx="3">
                  <c:v>30615</c:v>
                </c:pt>
                <c:pt idx="4">
                  <c:v>33216</c:v>
                </c:pt>
                <c:pt idx="5">
                  <c:v>33726</c:v>
                </c:pt>
                <c:pt idx="6">
                  <c:v>53399</c:v>
                </c:pt>
                <c:pt idx="7">
                  <c:v>57301</c:v>
                </c:pt>
                <c:pt idx="8">
                  <c:v>39354</c:v>
                </c:pt>
                <c:pt idx="9">
                  <c:v>64664</c:v>
                </c:pt>
                <c:pt idx="10">
                  <c:v>82884</c:v>
                </c:pt>
              </c:numCache>
            </c:numRef>
          </c:val>
          <c:extLst>
            <c:ext xmlns:c16="http://schemas.microsoft.com/office/drawing/2014/chart" uri="{C3380CC4-5D6E-409C-BE32-E72D297353CC}">
              <c16:uniqueId val="{00000000-BF28-FD47-9244-7220CBB923D2}"/>
            </c:ext>
          </c:extLst>
        </c:ser>
        <c:dLbls>
          <c:showLegendKey val="0"/>
          <c:showVal val="0"/>
          <c:showCatName val="0"/>
          <c:showSerName val="0"/>
          <c:showPercent val="0"/>
          <c:showBubbleSize val="0"/>
        </c:dLbls>
        <c:gapWidth val="30"/>
        <c:axId val="4690559"/>
        <c:axId val="4612127"/>
      </c:barChart>
      <c:catAx>
        <c:axId val="4690559"/>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4020202020204" pitchFamily="34" charset="0"/>
                <a:ea typeface="+mn-ea"/>
                <a:cs typeface="Arial Narrow" panose="020B0604020202020204" pitchFamily="34" charset="0"/>
              </a:defRPr>
            </a:pPr>
            <a:endParaRPr lang="en-US"/>
          </a:p>
        </c:txPr>
        <c:crossAx val="4612127"/>
        <c:crosses val="autoZero"/>
        <c:auto val="1"/>
        <c:lblAlgn val="ctr"/>
        <c:lblOffset val="100"/>
        <c:noMultiLvlLbl val="0"/>
      </c:catAx>
      <c:valAx>
        <c:axId val="4612127"/>
        <c:scaling>
          <c:orientation val="minMax"/>
          <c:max val="85000"/>
          <c:min val="0"/>
        </c:scaling>
        <c:delete val="1"/>
        <c:axPos val="l"/>
        <c:numFmt formatCode="#,##0" sourceLinked="0"/>
        <c:majorTickMark val="out"/>
        <c:minorTickMark val="none"/>
        <c:tickLblPos val="nextTo"/>
        <c:crossAx val="4690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3869231701011"/>
          <c:y val="0"/>
          <c:w val="0.77994826493292224"/>
          <c:h val="1"/>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5-DD41-A72F-1D3F9ACFD5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5-DD41-A72F-1D3F9ACFD5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5-DD41-A72F-1D3F9ACFD5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5-DD41-A72F-1D3F9ACFD55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085-DD41-A72F-1D3F9ACFD55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085-DD41-A72F-1D3F9ACFD55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085-DD41-A72F-1D3F9ACFD55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085-DD41-A72F-1D3F9ACFD55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085-DD41-A72F-1D3F9ACFD558}"/>
              </c:ext>
            </c:extLst>
          </c:dPt>
          <c:dLbls>
            <c:dLbl>
              <c:idx val="0"/>
              <c:layout>
                <c:manualLayout>
                  <c:x val="0.12827948938012954"/>
                  <c:y val="-0.1593008736441050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085-DD41-A72F-1D3F9ACFD558}"/>
                </c:ext>
              </c:extLst>
            </c:dLbl>
            <c:dLbl>
              <c:idx val="1"/>
              <c:layout>
                <c:manualLayout>
                  <c:x val="-9.8191428075961082E-2"/>
                  <c:y val="0.1547086530852465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085-DD41-A72F-1D3F9ACFD558}"/>
                </c:ext>
              </c:extLst>
            </c:dLbl>
            <c:dLbl>
              <c:idx val="2"/>
              <c:layout>
                <c:manualLayout>
                  <c:x val="4.8579575793024458E-2"/>
                  <c:y val="-9.1916527403197654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085-DD41-A72F-1D3F9ACFD558}"/>
                </c:ext>
              </c:extLst>
            </c:dLbl>
            <c:dLbl>
              <c:idx val="3"/>
              <c:layout>
                <c:manualLayout>
                  <c:x val="9.1779410021348498E-3"/>
                  <c:y val="4.6613817785514731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085-DD41-A72F-1D3F9ACFD55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arrow" panose="020B0604020202020204" pitchFamily="34" charset="0"/>
                    <a:ea typeface="+mn-ea"/>
                    <a:cs typeface="Arial Narrow" panose="020B0604020202020204" pitchFamily="34" charset="0"/>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'Job Postings Graphs'!$AG$37:$AG$44</c:f>
              <c:strCache>
                <c:ptCount val="8"/>
                <c:pt idx="0">
                  <c:v>Food Services and Drinking Places</c:v>
                </c:pt>
                <c:pt idx="1">
                  <c:v>Traveler Accommodation</c:v>
                </c:pt>
                <c:pt idx="2">
                  <c:v>Travel Arrangement and Reservation Services</c:v>
                </c:pt>
                <c:pt idx="3">
                  <c:v>Scheduled Passenger Air Transportation</c:v>
                </c:pt>
                <c:pt idx="4">
                  <c:v>Convention and Trade Show Organizers</c:v>
                </c:pt>
                <c:pt idx="5">
                  <c:v>Deep Sea Passenger Transportation</c:v>
                </c:pt>
                <c:pt idx="6">
                  <c:v>Scenic and Sightseeing Transportation</c:v>
                </c:pt>
                <c:pt idx="7">
                  <c:v>Gambling Industries</c:v>
                </c:pt>
              </c:strCache>
            </c:strRef>
          </c:cat>
          <c:val>
            <c:numRef>
              <c:f>'Job Postings Graphs'!$AH$37:$AH$44</c:f>
              <c:numCache>
                <c:formatCode>General</c:formatCode>
                <c:ptCount val="8"/>
                <c:pt idx="0">
                  <c:v>296655</c:v>
                </c:pt>
                <c:pt idx="1">
                  <c:v>130935</c:v>
                </c:pt>
                <c:pt idx="2">
                  <c:v>10304</c:v>
                </c:pt>
                <c:pt idx="3">
                  <c:v>5027</c:v>
                </c:pt>
                <c:pt idx="4">
                  <c:v>2972</c:v>
                </c:pt>
                <c:pt idx="5">
                  <c:v>2450</c:v>
                </c:pt>
                <c:pt idx="6">
                  <c:v>2126</c:v>
                </c:pt>
                <c:pt idx="7">
                  <c:v>2104</c:v>
                </c:pt>
              </c:numCache>
            </c:numRef>
          </c:val>
          <c:extLst>
            <c:ext xmlns:c16="http://schemas.microsoft.com/office/drawing/2014/chart" uri="{C3380CC4-5D6E-409C-BE32-E72D297353CC}">
              <c16:uniqueId val="{00000012-9085-DD41-A72F-1D3F9ACFD558}"/>
            </c:ext>
          </c:extLst>
        </c:ser>
        <c:dLbls>
          <c:dLblPos val="bestFit"/>
          <c:showLegendKey val="0"/>
          <c:showVal val="1"/>
          <c:showCatName val="0"/>
          <c:showSerName val="0"/>
          <c:showPercent val="0"/>
          <c:showBubbleSize val="0"/>
          <c:showLeaderLines val="1"/>
        </c:dLbls>
        <c:gapWidth val="164"/>
        <c:splitType val="pos"/>
        <c:splitPos val="6"/>
        <c:secondPieSize val="72"/>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2F7C7-AB22-4EA5-BAFF-F339D14333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CC782F4-E330-4E11-A60D-78CEF893ED51}">
      <dgm:prSet/>
      <dgm:spPr/>
      <dgm:t>
        <a:bodyPr/>
        <a:lstStyle/>
        <a:p>
          <a:r>
            <a:rPr lang="en-US" dirty="0">
              <a:latin typeface="Tw Cen MT" panose="020B0602020104020603" pitchFamily="34" charset="0"/>
            </a:rPr>
            <a:t>For Retail, Hospitality, and Tourism industries, industrial employment is measured using 8 NAICS codes</a:t>
          </a:r>
        </a:p>
      </dgm:t>
    </dgm:pt>
    <dgm:pt modelId="{B7FADF42-87DD-48A3-A0CD-8C0B9E12A37E}" type="parTrans" cxnId="{C8F866E3-D9D1-4DB6-B1C2-5E701D5AD2B3}">
      <dgm:prSet/>
      <dgm:spPr/>
      <dgm:t>
        <a:bodyPr/>
        <a:lstStyle/>
        <a:p>
          <a:endParaRPr lang="en-US">
            <a:latin typeface="Tw Cen MT" panose="020B0602020104020603" pitchFamily="34" charset="0"/>
          </a:endParaRPr>
        </a:p>
      </dgm:t>
    </dgm:pt>
    <dgm:pt modelId="{6BD0AADB-A6C3-49DD-8969-5DDFCB902AC3}" type="sibTrans" cxnId="{C8F866E3-D9D1-4DB6-B1C2-5E701D5AD2B3}">
      <dgm:prSet/>
      <dgm:spPr/>
      <dgm:t>
        <a:bodyPr/>
        <a:lstStyle/>
        <a:p>
          <a:endParaRPr lang="en-US">
            <a:latin typeface="Tw Cen MT" panose="020B0602020104020603" pitchFamily="34" charset="0"/>
          </a:endParaRPr>
        </a:p>
      </dgm:t>
    </dgm:pt>
    <dgm:pt modelId="{A8A1FA69-D5EC-418E-ACE7-1DD26FF4179E}">
      <dgm:prSet/>
      <dgm:spPr/>
      <dgm:t>
        <a:bodyPr/>
        <a:lstStyle/>
        <a:p>
          <a:r>
            <a:rPr lang="en-US" b="0" i="0" u="none" dirty="0"/>
            <a:t>Scheduled Passenger Air Transportation</a:t>
          </a:r>
          <a:endParaRPr lang="en-US" dirty="0">
            <a:latin typeface="Tw Cen MT" panose="020B0602020104020603" pitchFamily="34" charset="77"/>
          </a:endParaRPr>
        </a:p>
      </dgm:t>
    </dgm:pt>
    <dgm:pt modelId="{C0C50061-D091-4FEC-B484-464BAA2EDAC3}" type="sibTrans" cxnId="{098D00EF-9E5E-4841-A355-625EFA8EF19C}">
      <dgm:prSet/>
      <dgm:spPr/>
      <dgm:t>
        <a:bodyPr/>
        <a:lstStyle/>
        <a:p>
          <a:endParaRPr lang="en-US"/>
        </a:p>
      </dgm:t>
    </dgm:pt>
    <dgm:pt modelId="{DA4D5463-1063-45C2-93B4-A6C8C16C4FF5}" type="parTrans" cxnId="{098D00EF-9E5E-4841-A355-625EFA8EF19C}">
      <dgm:prSet/>
      <dgm:spPr/>
      <dgm:t>
        <a:bodyPr/>
        <a:lstStyle/>
        <a:p>
          <a:endParaRPr lang="en-US"/>
        </a:p>
      </dgm:t>
    </dgm:pt>
    <dgm:pt modelId="{7E3975A6-5B8D-294B-974A-4A89651EEA1A}">
      <dgm:prSet/>
      <dgm:spPr/>
      <dgm:t>
        <a:bodyPr/>
        <a:lstStyle/>
        <a:p>
          <a:r>
            <a:rPr lang="en-US" b="0" i="0" u="none" dirty="0"/>
            <a:t>Deep Sea Passenger Transportation</a:t>
          </a:r>
          <a:endParaRPr lang="en-US" dirty="0">
            <a:latin typeface="Tw Cen MT" panose="020B0602020104020603" pitchFamily="34" charset="77"/>
          </a:endParaRPr>
        </a:p>
      </dgm:t>
    </dgm:pt>
    <dgm:pt modelId="{8C794321-387B-0C4E-BFC0-C9B3FC2A8BF9}" type="parTrans" cxnId="{0890EE6E-4F10-D346-AB32-F71D14827498}">
      <dgm:prSet/>
      <dgm:spPr/>
      <dgm:t>
        <a:bodyPr/>
        <a:lstStyle/>
        <a:p>
          <a:endParaRPr lang="en-US"/>
        </a:p>
      </dgm:t>
    </dgm:pt>
    <dgm:pt modelId="{2D4141F6-5630-134C-B445-4541ACB565D4}" type="sibTrans" cxnId="{0890EE6E-4F10-D346-AB32-F71D14827498}">
      <dgm:prSet/>
      <dgm:spPr/>
      <dgm:t>
        <a:bodyPr/>
        <a:lstStyle/>
        <a:p>
          <a:endParaRPr lang="en-US"/>
        </a:p>
      </dgm:t>
    </dgm:pt>
    <dgm:pt modelId="{CA98258C-F6CA-6742-BB78-886885E6AE28}">
      <dgm:prSet/>
      <dgm:spPr/>
      <dgm:t>
        <a:bodyPr/>
        <a:lstStyle/>
        <a:p>
          <a:r>
            <a:rPr lang="en-US" b="0" i="0" u="none" dirty="0"/>
            <a:t>Scenic and Sightseeing Transportation</a:t>
          </a:r>
          <a:endParaRPr lang="en-US" dirty="0">
            <a:latin typeface="Tw Cen MT" panose="020B0602020104020603" pitchFamily="34" charset="77"/>
          </a:endParaRPr>
        </a:p>
      </dgm:t>
    </dgm:pt>
    <dgm:pt modelId="{8289120D-8D5B-EC4A-909C-CC338FF7FEB9}" type="parTrans" cxnId="{51153CC0-6817-3E46-AE50-0D388A968365}">
      <dgm:prSet/>
      <dgm:spPr/>
      <dgm:t>
        <a:bodyPr/>
        <a:lstStyle/>
        <a:p>
          <a:endParaRPr lang="en-US"/>
        </a:p>
      </dgm:t>
    </dgm:pt>
    <dgm:pt modelId="{1EC46CAE-FAB2-464E-BFBA-57B14C4F5249}" type="sibTrans" cxnId="{51153CC0-6817-3E46-AE50-0D388A968365}">
      <dgm:prSet/>
      <dgm:spPr/>
      <dgm:t>
        <a:bodyPr/>
        <a:lstStyle/>
        <a:p>
          <a:endParaRPr lang="en-US"/>
        </a:p>
      </dgm:t>
    </dgm:pt>
    <dgm:pt modelId="{324ADDF9-8E52-9A4A-98B6-2B15E373DFED}">
      <dgm:prSet/>
      <dgm:spPr/>
      <dgm:t>
        <a:bodyPr/>
        <a:lstStyle/>
        <a:p>
          <a:r>
            <a:rPr lang="en-US" b="0" i="0" u="none" dirty="0"/>
            <a:t>Travel Arrangement and Reservation Services</a:t>
          </a:r>
          <a:endParaRPr lang="en-US" dirty="0">
            <a:latin typeface="Tw Cen MT" panose="020B0602020104020603" pitchFamily="34" charset="77"/>
          </a:endParaRPr>
        </a:p>
      </dgm:t>
    </dgm:pt>
    <dgm:pt modelId="{975E16AF-39FB-8B44-AA9A-42A0E091DD13}" type="parTrans" cxnId="{45A99574-52E9-2044-B421-079EB5A7D293}">
      <dgm:prSet/>
      <dgm:spPr/>
      <dgm:t>
        <a:bodyPr/>
        <a:lstStyle/>
        <a:p>
          <a:endParaRPr lang="en-US"/>
        </a:p>
      </dgm:t>
    </dgm:pt>
    <dgm:pt modelId="{8E1E2BD7-B7EB-5648-9BEE-842ABB07058F}" type="sibTrans" cxnId="{45A99574-52E9-2044-B421-079EB5A7D293}">
      <dgm:prSet/>
      <dgm:spPr/>
      <dgm:t>
        <a:bodyPr/>
        <a:lstStyle/>
        <a:p>
          <a:endParaRPr lang="en-US"/>
        </a:p>
      </dgm:t>
    </dgm:pt>
    <dgm:pt modelId="{A3491C2E-BC87-8A49-8938-69D07C0E14A1}">
      <dgm:prSet/>
      <dgm:spPr/>
      <dgm:t>
        <a:bodyPr/>
        <a:lstStyle/>
        <a:p>
          <a:r>
            <a:rPr lang="en-US" b="0" i="0" u="none" dirty="0"/>
            <a:t>Convention and Trade Show Organizers</a:t>
          </a:r>
          <a:endParaRPr lang="en-US" dirty="0">
            <a:latin typeface="Tw Cen MT" panose="020B0602020104020603" pitchFamily="34" charset="77"/>
          </a:endParaRPr>
        </a:p>
      </dgm:t>
    </dgm:pt>
    <dgm:pt modelId="{D0D21D1E-5E0B-3B40-923F-6B079CB5A2EA}" type="parTrans" cxnId="{838A7783-6B99-D142-87C6-5FF3B9D2A206}">
      <dgm:prSet/>
      <dgm:spPr/>
      <dgm:t>
        <a:bodyPr/>
        <a:lstStyle/>
        <a:p>
          <a:endParaRPr lang="en-US"/>
        </a:p>
      </dgm:t>
    </dgm:pt>
    <dgm:pt modelId="{AC6AAC50-209A-704A-B84E-38CA2273C341}" type="sibTrans" cxnId="{838A7783-6B99-D142-87C6-5FF3B9D2A206}">
      <dgm:prSet/>
      <dgm:spPr/>
      <dgm:t>
        <a:bodyPr/>
        <a:lstStyle/>
        <a:p>
          <a:endParaRPr lang="en-US"/>
        </a:p>
      </dgm:t>
    </dgm:pt>
    <dgm:pt modelId="{CCB17D23-CAEB-AF4C-8613-81ECBA3D0501}">
      <dgm:prSet/>
      <dgm:spPr/>
      <dgm:t>
        <a:bodyPr/>
        <a:lstStyle/>
        <a:p>
          <a:r>
            <a:rPr lang="en-US" b="0" i="0" u="none" dirty="0"/>
            <a:t>Gambling Industries</a:t>
          </a:r>
          <a:endParaRPr lang="en-US" dirty="0">
            <a:latin typeface="Tw Cen MT" panose="020B0602020104020603" pitchFamily="34" charset="77"/>
          </a:endParaRPr>
        </a:p>
      </dgm:t>
    </dgm:pt>
    <dgm:pt modelId="{F8A6198D-F38E-974C-98F6-58FB2D1DA706}" type="parTrans" cxnId="{11554363-71DF-124C-BDBF-EF2655BDA15B}">
      <dgm:prSet/>
      <dgm:spPr/>
      <dgm:t>
        <a:bodyPr/>
        <a:lstStyle/>
        <a:p>
          <a:endParaRPr lang="en-US"/>
        </a:p>
      </dgm:t>
    </dgm:pt>
    <dgm:pt modelId="{ED52F0C5-A857-9049-A9A8-CC5B8CC43E4B}" type="sibTrans" cxnId="{11554363-71DF-124C-BDBF-EF2655BDA15B}">
      <dgm:prSet/>
      <dgm:spPr/>
      <dgm:t>
        <a:bodyPr/>
        <a:lstStyle/>
        <a:p>
          <a:endParaRPr lang="en-US"/>
        </a:p>
      </dgm:t>
    </dgm:pt>
    <dgm:pt modelId="{B77D2DD9-BF77-3A43-8D69-C408F3D4FA44}">
      <dgm:prSet/>
      <dgm:spPr/>
      <dgm:t>
        <a:bodyPr/>
        <a:lstStyle/>
        <a:p>
          <a:r>
            <a:rPr lang="en-US" b="0" i="0" u="none" dirty="0"/>
            <a:t>Traveler Accommodation</a:t>
          </a:r>
          <a:endParaRPr lang="en-US" dirty="0">
            <a:latin typeface="Tw Cen MT" panose="020B0602020104020603" pitchFamily="34" charset="77"/>
          </a:endParaRPr>
        </a:p>
      </dgm:t>
    </dgm:pt>
    <dgm:pt modelId="{433E01DB-743E-5F4E-BF75-67ECFAB09B47}" type="parTrans" cxnId="{0233BABA-0285-D747-91D8-AB33567EAFF5}">
      <dgm:prSet/>
      <dgm:spPr/>
      <dgm:t>
        <a:bodyPr/>
        <a:lstStyle/>
        <a:p>
          <a:endParaRPr lang="en-US"/>
        </a:p>
      </dgm:t>
    </dgm:pt>
    <dgm:pt modelId="{01A22C1D-A950-9045-B415-52814EF78CA9}" type="sibTrans" cxnId="{0233BABA-0285-D747-91D8-AB33567EAFF5}">
      <dgm:prSet/>
      <dgm:spPr/>
      <dgm:t>
        <a:bodyPr/>
        <a:lstStyle/>
        <a:p>
          <a:endParaRPr lang="en-US"/>
        </a:p>
      </dgm:t>
    </dgm:pt>
    <dgm:pt modelId="{819235AA-AE65-6B47-964B-6D1B629359E2}">
      <dgm:prSet/>
      <dgm:spPr/>
      <dgm:t>
        <a:bodyPr/>
        <a:lstStyle/>
        <a:p>
          <a:r>
            <a:rPr lang="en-US" b="0" i="0" u="none" dirty="0"/>
            <a:t>Food Services and Drinking Places</a:t>
          </a:r>
          <a:endParaRPr lang="en-US" dirty="0">
            <a:latin typeface="Tw Cen MT" panose="020B0602020104020603" pitchFamily="34" charset="77"/>
          </a:endParaRPr>
        </a:p>
      </dgm:t>
    </dgm:pt>
    <dgm:pt modelId="{55694B6F-F4DE-6545-A6ED-3734E3F238A4}" type="parTrans" cxnId="{9E6C09E4-DA35-4B4B-912C-9DA6A520CD20}">
      <dgm:prSet/>
      <dgm:spPr/>
      <dgm:t>
        <a:bodyPr/>
        <a:lstStyle/>
        <a:p>
          <a:endParaRPr lang="en-US"/>
        </a:p>
      </dgm:t>
    </dgm:pt>
    <dgm:pt modelId="{29673E63-980E-A14E-8822-E8B09F37004D}" type="sibTrans" cxnId="{9E6C09E4-DA35-4B4B-912C-9DA6A520CD20}">
      <dgm:prSet/>
      <dgm:spPr/>
      <dgm:t>
        <a:bodyPr/>
        <a:lstStyle/>
        <a:p>
          <a:endParaRPr lang="en-US"/>
        </a:p>
      </dgm:t>
    </dgm:pt>
    <dgm:pt modelId="{0CD1809E-2948-374D-9F72-35738588EDE5}" type="pres">
      <dgm:prSet presAssocID="{D462F7C7-AB22-4EA5-BAFF-F339D1433331}" presName="Name0" presStyleCnt="0">
        <dgm:presLayoutVars>
          <dgm:dir/>
          <dgm:animLvl val="lvl"/>
          <dgm:resizeHandles val="exact"/>
        </dgm:presLayoutVars>
      </dgm:prSet>
      <dgm:spPr/>
    </dgm:pt>
    <dgm:pt modelId="{DC83D11C-3390-D146-8024-B195B3E77169}" type="pres">
      <dgm:prSet presAssocID="{0CC782F4-E330-4E11-A60D-78CEF893ED51}" presName="linNode" presStyleCnt="0"/>
      <dgm:spPr/>
    </dgm:pt>
    <dgm:pt modelId="{39BF4AE1-2777-C14D-987F-F2ACEB36E062}" type="pres">
      <dgm:prSet presAssocID="{0CC782F4-E330-4E11-A60D-78CEF893ED51}" presName="parentText" presStyleLbl="node1" presStyleIdx="0" presStyleCnt="1" custScaleX="144304">
        <dgm:presLayoutVars>
          <dgm:chMax val="1"/>
          <dgm:bulletEnabled val="1"/>
        </dgm:presLayoutVars>
      </dgm:prSet>
      <dgm:spPr/>
    </dgm:pt>
    <dgm:pt modelId="{41C7E3C6-CDE3-B846-8947-672976675C4E}" type="pres">
      <dgm:prSet presAssocID="{0CC782F4-E330-4E11-A60D-78CEF893ED51}" presName="descendantText" presStyleLbl="alignAccFollowNode1" presStyleIdx="0" presStyleCnt="1" custScaleY="111059">
        <dgm:presLayoutVars>
          <dgm:bulletEnabled val="1"/>
        </dgm:presLayoutVars>
      </dgm:prSet>
      <dgm:spPr/>
    </dgm:pt>
  </dgm:ptLst>
  <dgm:cxnLst>
    <dgm:cxn modelId="{B43BB10D-7EA9-A84C-B45E-6EBD7F2C8F99}" type="presOf" srcId="{CA98258C-F6CA-6742-BB78-886885E6AE28}" destId="{41C7E3C6-CDE3-B846-8947-672976675C4E}" srcOrd="0" destOrd="2" presId="urn:microsoft.com/office/officeart/2005/8/layout/vList5"/>
    <dgm:cxn modelId="{360B2A11-C53F-E545-A7FF-CFA257DADAAF}" type="presOf" srcId="{7E3975A6-5B8D-294B-974A-4A89651EEA1A}" destId="{41C7E3C6-CDE3-B846-8947-672976675C4E}" srcOrd="0" destOrd="1" presId="urn:microsoft.com/office/officeart/2005/8/layout/vList5"/>
    <dgm:cxn modelId="{11554363-71DF-124C-BDBF-EF2655BDA15B}" srcId="{0CC782F4-E330-4E11-A60D-78CEF893ED51}" destId="{CCB17D23-CAEB-AF4C-8613-81ECBA3D0501}" srcOrd="5" destOrd="0" parTransId="{F8A6198D-F38E-974C-98F6-58FB2D1DA706}" sibTransId="{ED52F0C5-A857-9049-A9A8-CC5B8CC43E4B}"/>
    <dgm:cxn modelId="{39B9E96D-A6F4-5F43-A5A2-C0C031FB9CA7}" type="presOf" srcId="{CCB17D23-CAEB-AF4C-8613-81ECBA3D0501}" destId="{41C7E3C6-CDE3-B846-8947-672976675C4E}" srcOrd="0" destOrd="5" presId="urn:microsoft.com/office/officeart/2005/8/layout/vList5"/>
    <dgm:cxn modelId="{0890EE6E-4F10-D346-AB32-F71D14827498}" srcId="{0CC782F4-E330-4E11-A60D-78CEF893ED51}" destId="{7E3975A6-5B8D-294B-974A-4A89651EEA1A}" srcOrd="1" destOrd="0" parTransId="{8C794321-387B-0C4E-BFC0-C9B3FC2A8BF9}" sibTransId="{2D4141F6-5630-134C-B445-4541ACB565D4}"/>
    <dgm:cxn modelId="{45A99574-52E9-2044-B421-079EB5A7D293}" srcId="{0CC782F4-E330-4E11-A60D-78CEF893ED51}" destId="{324ADDF9-8E52-9A4A-98B6-2B15E373DFED}" srcOrd="3" destOrd="0" parTransId="{975E16AF-39FB-8B44-AA9A-42A0E091DD13}" sibTransId="{8E1E2BD7-B7EB-5648-9BEE-842ABB07058F}"/>
    <dgm:cxn modelId="{838A7783-6B99-D142-87C6-5FF3B9D2A206}" srcId="{0CC782F4-E330-4E11-A60D-78CEF893ED51}" destId="{A3491C2E-BC87-8A49-8938-69D07C0E14A1}" srcOrd="4" destOrd="0" parTransId="{D0D21D1E-5E0B-3B40-923F-6B079CB5A2EA}" sibTransId="{AC6AAC50-209A-704A-B84E-38CA2273C341}"/>
    <dgm:cxn modelId="{ABF73D86-2B78-384D-BBB9-802058EEFDE6}" type="presOf" srcId="{A3491C2E-BC87-8A49-8938-69D07C0E14A1}" destId="{41C7E3C6-CDE3-B846-8947-672976675C4E}" srcOrd="0" destOrd="4" presId="urn:microsoft.com/office/officeart/2005/8/layout/vList5"/>
    <dgm:cxn modelId="{F31F4188-288B-BC43-B590-B91E5E61DCEF}" type="presOf" srcId="{D462F7C7-AB22-4EA5-BAFF-F339D1433331}" destId="{0CD1809E-2948-374D-9F72-35738588EDE5}" srcOrd="0" destOrd="0" presId="urn:microsoft.com/office/officeart/2005/8/layout/vList5"/>
    <dgm:cxn modelId="{EFCFB39E-F1EF-BE45-9549-505E1477EA94}" type="presOf" srcId="{B77D2DD9-BF77-3A43-8D69-C408F3D4FA44}" destId="{41C7E3C6-CDE3-B846-8947-672976675C4E}" srcOrd="0" destOrd="6" presId="urn:microsoft.com/office/officeart/2005/8/layout/vList5"/>
    <dgm:cxn modelId="{C10A9EA6-FE2A-8F46-B3B5-F75FDB200527}" type="presOf" srcId="{0CC782F4-E330-4E11-A60D-78CEF893ED51}" destId="{39BF4AE1-2777-C14D-987F-F2ACEB36E062}" srcOrd="0" destOrd="0" presId="urn:microsoft.com/office/officeart/2005/8/layout/vList5"/>
    <dgm:cxn modelId="{710753AD-843E-CF4A-B9F4-3F3C7EC58C22}" type="presOf" srcId="{819235AA-AE65-6B47-964B-6D1B629359E2}" destId="{41C7E3C6-CDE3-B846-8947-672976675C4E}" srcOrd="0" destOrd="7" presId="urn:microsoft.com/office/officeart/2005/8/layout/vList5"/>
    <dgm:cxn modelId="{0233BABA-0285-D747-91D8-AB33567EAFF5}" srcId="{0CC782F4-E330-4E11-A60D-78CEF893ED51}" destId="{B77D2DD9-BF77-3A43-8D69-C408F3D4FA44}" srcOrd="6" destOrd="0" parTransId="{433E01DB-743E-5F4E-BF75-67ECFAB09B47}" sibTransId="{01A22C1D-A950-9045-B415-52814EF78CA9}"/>
    <dgm:cxn modelId="{51153CC0-6817-3E46-AE50-0D388A968365}" srcId="{0CC782F4-E330-4E11-A60D-78CEF893ED51}" destId="{CA98258C-F6CA-6742-BB78-886885E6AE28}" srcOrd="2" destOrd="0" parTransId="{8289120D-8D5B-EC4A-909C-CC338FF7FEB9}" sibTransId="{1EC46CAE-FAB2-464E-BFBA-57B14C4F5249}"/>
    <dgm:cxn modelId="{24AB46D8-5067-E246-8762-853FAF580825}" type="presOf" srcId="{A8A1FA69-D5EC-418E-ACE7-1DD26FF4179E}" destId="{41C7E3C6-CDE3-B846-8947-672976675C4E}" srcOrd="0" destOrd="0" presId="urn:microsoft.com/office/officeart/2005/8/layout/vList5"/>
    <dgm:cxn modelId="{C8F866E3-D9D1-4DB6-B1C2-5E701D5AD2B3}" srcId="{D462F7C7-AB22-4EA5-BAFF-F339D1433331}" destId="{0CC782F4-E330-4E11-A60D-78CEF893ED51}" srcOrd="0" destOrd="0" parTransId="{B7FADF42-87DD-48A3-A0CD-8C0B9E12A37E}" sibTransId="{6BD0AADB-A6C3-49DD-8969-5DDFCB902AC3}"/>
    <dgm:cxn modelId="{9E6C09E4-DA35-4B4B-912C-9DA6A520CD20}" srcId="{0CC782F4-E330-4E11-A60D-78CEF893ED51}" destId="{819235AA-AE65-6B47-964B-6D1B629359E2}" srcOrd="7" destOrd="0" parTransId="{55694B6F-F4DE-6545-A6ED-3734E3F238A4}" sibTransId="{29673E63-980E-A14E-8822-E8B09F37004D}"/>
    <dgm:cxn modelId="{098D00EF-9E5E-4841-A355-625EFA8EF19C}" srcId="{0CC782F4-E330-4E11-A60D-78CEF893ED51}" destId="{A8A1FA69-D5EC-418E-ACE7-1DD26FF4179E}" srcOrd="0" destOrd="0" parTransId="{DA4D5463-1063-45C2-93B4-A6C8C16C4FF5}" sibTransId="{C0C50061-D091-4FEC-B484-464BAA2EDAC3}"/>
    <dgm:cxn modelId="{EA60D2FD-B427-324F-BBC1-CF74DC1CBF11}" type="presOf" srcId="{324ADDF9-8E52-9A4A-98B6-2B15E373DFED}" destId="{41C7E3C6-CDE3-B846-8947-672976675C4E}" srcOrd="0" destOrd="3" presId="urn:microsoft.com/office/officeart/2005/8/layout/vList5"/>
    <dgm:cxn modelId="{84868286-FCE3-F441-ADDE-26511491A6D4}" type="presParOf" srcId="{0CD1809E-2948-374D-9F72-35738588EDE5}" destId="{DC83D11C-3390-D146-8024-B195B3E77169}" srcOrd="0" destOrd="0" presId="urn:microsoft.com/office/officeart/2005/8/layout/vList5"/>
    <dgm:cxn modelId="{8229F9EF-387C-2B44-A5E9-1D514EE26171}" type="presParOf" srcId="{DC83D11C-3390-D146-8024-B195B3E77169}" destId="{39BF4AE1-2777-C14D-987F-F2ACEB36E062}" srcOrd="0" destOrd="0" presId="urn:microsoft.com/office/officeart/2005/8/layout/vList5"/>
    <dgm:cxn modelId="{1CC01C2B-16AC-8B40-A4BC-964CE05607C9}" type="presParOf" srcId="{DC83D11C-3390-D146-8024-B195B3E77169}" destId="{41C7E3C6-CDE3-B846-8947-672976675C4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2F7C7-AB22-4EA5-BAFF-F339D14333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CC782F4-E330-4E11-A60D-78CEF893ED51}">
      <dgm:prSet/>
      <dgm:spPr/>
      <dgm:t>
        <a:bodyPr/>
        <a:lstStyle/>
        <a:p>
          <a:r>
            <a:rPr lang="en-US" dirty="0">
              <a:latin typeface="Tw Cen MT" panose="020B0602020104020603" pitchFamily="34" charset="0"/>
            </a:rPr>
            <a:t>Hospitality programs are offered at 17/19 of the community colleges in LA, focused on:</a:t>
          </a:r>
        </a:p>
      </dgm:t>
    </dgm:pt>
    <dgm:pt modelId="{B7FADF42-87DD-48A3-A0CD-8C0B9E12A37E}" type="parTrans" cxnId="{C8F866E3-D9D1-4DB6-B1C2-5E701D5AD2B3}">
      <dgm:prSet/>
      <dgm:spPr/>
      <dgm:t>
        <a:bodyPr/>
        <a:lstStyle/>
        <a:p>
          <a:endParaRPr lang="en-US">
            <a:latin typeface="Tw Cen MT" panose="020B0602020104020603" pitchFamily="34" charset="0"/>
          </a:endParaRPr>
        </a:p>
      </dgm:t>
    </dgm:pt>
    <dgm:pt modelId="{6BD0AADB-A6C3-49DD-8969-5DDFCB902AC3}" type="sibTrans" cxnId="{C8F866E3-D9D1-4DB6-B1C2-5E701D5AD2B3}">
      <dgm:prSet/>
      <dgm:spPr/>
      <dgm:t>
        <a:bodyPr/>
        <a:lstStyle/>
        <a:p>
          <a:endParaRPr lang="en-US">
            <a:latin typeface="Tw Cen MT" panose="020B0602020104020603" pitchFamily="34" charset="0"/>
          </a:endParaRPr>
        </a:p>
      </dgm:t>
    </dgm:pt>
    <dgm:pt modelId="{1E4B3640-568D-4101-8B36-96F39033B764}">
      <dgm:prSet custT="1"/>
      <dgm:spPr/>
      <dgm:t>
        <a:bodyPr/>
        <a:lstStyle/>
        <a:p>
          <a:r>
            <a:rPr lang="en-US" sz="3200" b="0" dirty="0">
              <a:latin typeface="Tw Cen MT" panose="020B0602020104020603" pitchFamily="34" charset="0"/>
            </a:rPr>
            <a:t>Lodging Management</a:t>
          </a:r>
        </a:p>
      </dgm:t>
    </dgm:pt>
    <dgm:pt modelId="{C40A48CC-8DFC-43E4-A742-77BD95383846}" type="parTrans" cxnId="{36795293-DC00-4286-A873-5952A105B3BF}">
      <dgm:prSet/>
      <dgm:spPr/>
      <dgm:t>
        <a:bodyPr/>
        <a:lstStyle/>
        <a:p>
          <a:endParaRPr lang="en-US">
            <a:latin typeface="Tw Cen MT" panose="020B0602020104020603" pitchFamily="34" charset="0"/>
          </a:endParaRPr>
        </a:p>
      </dgm:t>
    </dgm:pt>
    <dgm:pt modelId="{DE012407-61F0-45AA-9DE8-48849E4B5E6A}" type="sibTrans" cxnId="{36795293-DC00-4286-A873-5952A105B3BF}">
      <dgm:prSet/>
      <dgm:spPr/>
      <dgm:t>
        <a:bodyPr/>
        <a:lstStyle/>
        <a:p>
          <a:endParaRPr lang="en-US">
            <a:latin typeface="Tw Cen MT" panose="020B0602020104020603" pitchFamily="34" charset="0"/>
          </a:endParaRPr>
        </a:p>
      </dgm:t>
    </dgm:pt>
    <dgm:pt modelId="{4DB2B0FC-D150-44F3-828D-B998D659CE8B}">
      <dgm:prSet custT="1"/>
      <dgm:spPr/>
      <dgm:t>
        <a:bodyPr/>
        <a:lstStyle/>
        <a:p>
          <a:r>
            <a:rPr lang="en-US" sz="3200" b="0" dirty="0">
              <a:latin typeface="Tw Cen MT" panose="020B0602020104020603" pitchFamily="34" charset="0"/>
            </a:rPr>
            <a:t>Resort/Club Management</a:t>
          </a:r>
        </a:p>
      </dgm:t>
    </dgm:pt>
    <dgm:pt modelId="{AB3642BA-0EFA-4B75-9695-8CEC90F54693}" type="parTrans" cxnId="{810242AA-3477-4D88-99F6-CE0BC61878D5}">
      <dgm:prSet/>
      <dgm:spPr/>
      <dgm:t>
        <a:bodyPr/>
        <a:lstStyle/>
        <a:p>
          <a:endParaRPr lang="en-US"/>
        </a:p>
      </dgm:t>
    </dgm:pt>
    <dgm:pt modelId="{0D409DAF-4538-4EFC-A7A8-2F6BD03D909E}" type="sibTrans" cxnId="{810242AA-3477-4D88-99F6-CE0BC61878D5}">
      <dgm:prSet/>
      <dgm:spPr/>
      <dgm:t>
        <a:bodyPr/>
        <a:lstStyle/>
        <a:p>
          <a:endParaRPr lang="en-US"/>
        </a:p>
      </dgm:t>
    </dgm:pt>
    <dgm:pt modelId="{42E0F1A7-2580-445C-BBFD-6CFC9471C66A}">
      <dgm:prSet custT="1"/>
      <dgm:spPr/>
      <dgm:t>
        <a:bodyPr/>
        <a:lstStyle/>
        <a:p>
          <a:r>
            <a:rPr lang="en-US" sz="3200" b="0" dirty="0">
              <a:latin typeface="Tw Cen MT" panose="020B0602020104020603" pitchFamily="34" charset="0"/>
            </a:rPr>
            <a:t>Restaurant Management</a:t>
          </a:r>
        </a:p>
      </dgm:t>
    </dgm:pt>
    <dgm:pt modelId="{39AC003B-F1F9-4DF4-8AD8-B563B5988DED}" type="parTrans" cxnId="{0F3A663C-1A81-4870-897A-04FB7BA7F13C}">
      <dgm:prSet/>
      <dgm:spPr/>
      <dgm:t>
        <a:bodyPr/>
        <a:lstStyle/>
        <a:p>
          <a:endParaRPr lang="en-US"/>
        </a:p>
      </dgm:t>
    </dgm:pt>
    <dgm:pt modelId="{40706890-92AC-4E8C-8041-6BFBE3ECF8F4}" type="sibTrans" cxnId="{0F3A663C-1A81-4870-897A-04FB7BA7F13C}">
      <dgm:prSet/>
      <dgm:spPr/>
      <dgm:t>
        <a:bodyPr/>
        <a:lstStyle/>
        <a:p>
          <a:endParaRPr lang="en-US"/>
        </a:p>
      </dgm:t>
    </dgm:pt>
    <dgm:pt modelId="{3BEE688F-EC26-4EF1-A453-736C5DF58B7D}">
      <dgm:prSet custT="1"/>
      <dgm:spPr/>
      <dgm:t>
        <a:bodyPr/>
        <a:lstStyle/>
        <a:p>
          <a:r>
            <a:rPr lang="en-US" sz="3200" b="0" dirty="0">
              <a:latin typeface="Tw Cen MT" panose="020B0602020104020603" pitchFamily="34" charset="0"/>
            </a:rPr>
            <a:t>Culinary Arts</a:t>
          </a:r>
        </a:p>
      </dgm:t>
    </dgm:pt>
    <dgm:pt modelId="{B60D15D6-E1C7-45E1-915F-CC10D28CF918}" type="parTrans" cxnId="{D10BE682-EE67-4230-B47D-24EC1698000A}">
      <dgm:prSet/>
      <dgm:spPr/>
      <dgm:t>
        <a:bodyPr/>
        <a:lstStyle/>
        <a:p>
          <a:endParaRPr lang="en-US"/>
        </a:p>
      </dgm:t>
    </dgm:pt>
    <dgm:pt modelId="{ECE17363-2220-42E4-A5A2-D0CD95ED42BA}" type="sibTrans" cxnId="{D10BE682-EE67-4230-B47D-24EC1698000A}">
      <dgm:prSet/>
      <dgm:spPr/>
      <dgm:t>
        <a:bodyPr/>
        <a:lstStyle/>
        <a:p>
          <a:endParaRPr lang="en-US"/>
        </a:p>
      </dgm:t>
    </dgm:pt>
    <dgm:pt modelId="{0A20C00A-2DC1-48BC-9B1A-E4D6C698E694}">
      <dgm:prSet custT="1"/>
      <dgm:spPr/>
      <dgm:t>
        <a:bodyPr/>
        <a:lstStyle/>
        <a:p>
          <a:r>
            <a:rPr lang="en-US" sz="3200" b="0" dirty="0">
              <a:latin typeface="Tw Cen MT" panose="020B0602020104020603" pitchFamily="34" charset="0"/>
            </a:rPr>
            <a:t>Travel Services and Tourism</a:t>
          </a:r>
        </a:p>
      </dgm:t>
    </dgm:pt>
    <dgm:pt modelId="{5A6B6E24-C917-4D63-963B-56DBC5CC9CC4}" type="parTrans" cxnId="{F11B0B52-6825-4E2A-BB6B-7320BF4B9359}">
      <dgm:prSet/>
      <dgm:spPr/>
      <dgm:t>
        <a:bodyPr/>
        <a:lstStyle/>
        <a:p>
          <a:endParaRPr lang="en-US"/>
        </a:p>
      </dgm:t>
    </dgm:pt>
    <dgm:pt modelId="{FF51D410-6ECE-4462-BDD3-25E4D2548D02}" type="sibTrans" cxnId="{F11B0B52-6825-4E2A-BB6B-7320BF4B9359}">
      <dgm:prSet/>
      <dgm:spPr/>
      <dgm:t>
        <a:bodyPr/>
        <a:lstStyle/>
        <a:p>
          <a:endParaRPr lang="en-US"/>
        </a:p>
      </dgm:t>
    </dgm:pt>
    <dgm:pt modelId="{C6FE3107-1784-417D-BE9B-28AB330A424E}">
      <dgm:prSet custT="1"/>
      <dgm:spPr/>
      <dgm:t>
        <a:bodyPr/>
        <a:lstStyle/>
        <a:p>
          <a:r>
            <a:rPr lang="en-US" sz="3200" b="0" dirty="0">
              <a:latin typeface="Tw Cen MT" panose="020B0602020104020603" pitchFamily="34" charset="0"/>
            </a:rPr>
            <a:t>Flight Attendant</a:t>
          </a:r>
        </a:p>
      </dgm:t>
    </dgm:pt>
    <dgm:pt modelId="{6078D0BA-08CA-41EF-BFBA-B30F46FF185E}" type="parTrans" cxnId="{72222D02-CA42-400C-9854-4B8B10D2A37F}">
      <dgm:prSet/>
      <dgm:spPr/>
      <dgm:t>
        <a:bodyPr/>
        <a:lstStyle/>
        <a:p>
          <a:endParaRPr lang="en-US"/>
        </a:p>
      </dgm:t>
    </dgm:pt>
    <dgm:pt modelId="{355BBE66-FE83-4F1F-8A42-F12AECAAEDDB}" type="sibTrans" cxnId="{72222D02-CA42-400C-9854-4B8B10D2A37F}">
      <dgm:prSet/>
      <dgm:spPr/>
      <dgm:t>
        <a:bodyPr/>
        <a:lstStyle/>
        <a:p>
          <a:endParaRPr lang="en-US"/>
        </a:p>
      </dgm:t>
    </dgm:pt>
    <dgm:pt modelId="{7982BFE6-7587-4F8A-A4ED-87757EE643EA}">
      <dgm:prSet custT="1"/>
      <dgm:spPr/>
      <dgm:t>
        <a:bodyPr/>
        <a:lstStyle/>
        <a:p>
          <a:r>
            <a:rPr lang="en-US" sz="3200" b="0" dirty="0">
              <a:latin typeface="Tw Cen MT" panose="020B0602020104020603" pitchFamily="34" charset="0"/>
            </a:rPr>
            <a:t>Fashion &amp; Interior Design</a:t>
          </a:r>
        </a:p>
      </dgm:t>
    </dgm:pt>
    <dgm:pt modelId="{BE92730F-2C3A-4BD7-BDFA-DE9FD48A7B41}" type="parTrans" cxnId="{583A3BE8-2BFB-458A-8A07-FC689A4B4AC1}">
      <dgm:prSet/>
      <dgm:spPr/>
      <dgm:t>
        <a:bodyPr/>
        <a:lstStyle/>
        <a:p>
          <a:endParaRPr lang="en-US"/>
        </a:p>
      </dgm:t>
    </dgm:pt>
    <dgm:pt modelId="{CE326440-6E68-4BB1-81CF-E9CC9479EF87}" type="sibTrans" cxnId="{583A3BE8-2BFB-458A-8A07-FC689A4B4AC1}">
      <dgm:prSet/>
      <dgm:spPr/>
      <dgm:t>
        <a:bodyPr/>
        <a:lstStyle/>
        <a:p>
          <a:endParaRPr lang="en-US"/>
        </a:p>
      </dgm:t>
    </dgm:pt>
    <dgm:pt modelId="{0CD1809E-2948-374D-9F72-35738588EDE5}" type="pres">
      <dgm:prSet presAssocID="{D462F7C7-AB22-4EA5-BAFF-F339D1433331}" presName="Name0" presStyleCnt="0">
        <dgm:presLayoutVars>
          <dgm:dir/>
          <dgm:animLvl val="lvl"/>
          <dgm:resizeHandles val="exact"/>
        </dgm:presLayoutVars>
      </dgm:prSet>
      <dgm:spPr/>
    </dgm:pt>
    <dgm:pt modelId="{DC83D11C-3390-D146-8024-B195B3E77169}" type="pres">
      <dgm:prSet presAssocID="{0CC782F4-E330-4E11-A60D-78CEF893ED51}" presName="linNode" presStyleCnt="0"/>
      <dgm:spPr/>
    </dgm:pt>
    <dgm:pt modelId="{39BF4AE1-2777-C14D-987F-F2ACEB36E062}" type="pres">
      <dgm:prSet presAssocID="{0CC782F4-E330-4E11-A60D-78CEF893ED51}" presName="parentText" presStyleLbl="node1" presStyleIdx="0" presStyleCnt="1" custScaleX="144304">
        <dgm:presLayoutVars>
          <dgm:chMax val="1"/>
          <dgm:bulletEnabled val="1"/>
        </dgm:presLayoutVars>
      </dgm:prSet>
      <dgm:spPr/>
    </dgm:pt>
    <dgm:pt modelId="{41C7E3C6-CDE3-B846-8947-672976675C4E}" type="pres">
      <dgm:prSet presAssocID="{0CC782F4-E330-4E11-A60D-78CEF893ED51}" presName="descendantText" presStyleLbl="alignAccFollowNode1" presStyleIdx="0" presStyleCnt="1">
        <dgm:presLayoutVars>
          <dgm:bulletEnabled val="1"/>
        </dgm:presLayoutVars>
      </dgm:prSet>
      <dgm:spPr/>
    </dgm:pt>
  </dgm:ptLst>
  <dgm:cxnLst>
    <dgm:cxn modelId="{72222D02-CA42-400C-9854-4B8B10D2A37F}" srcId="{0CC782F4-E330-4E11-A60D-78CEF893ED51}" destId="{C6FE3107-1784-417D-BE9B-28AB330A424E}" srcOrd="5" destOrd="0" parTransId="{6078D0BA-08CA-41EF-BFBA-B30F46FF185E}" sibTransId="{355BBE66-FE83-4F1F-8A42-F12AECAAEDDB}"/>
    <dgm:cxn modelId="{6609FC1C-A6BE-4E7E-95DF-0BB312EF8C92}" type="presOf" srcId="{4DB2B0FC-D150-44F3-828D-B998D659CE8B}" destId="{41C7E3C6-CDE3-B846-8947-672976675C4E}" srcOrd="0" destOrd="1" presId="urn:microsoft.com/office/officeart/2005/8/layout/vList5"/>
    <dgm:cxn modelId="{F07BA921-BB8F-9142-A7E7-2B7078C1076F}" type="presOf" srcId="{1E4B3640-568D-4101-8B36-96F39033B764}" destId="{41C7E3C6-CDE3-B846-8947-672976675C4E}" srcOrd="0" destOrd="0" presId="urn:microsoft.com/office/officeart/2005/8/layout/vList5"/>
    <dgm:cxn modelId="{0F3A663C-1A81-4870-897A-04FB7BA7F13C}" srcId="{0CC782F4-E330-4E11-A60D-78CEF893ED51}" destId="{42E0F1A7-2580-445C-BBFD-6CFC9471C66A}" srcOrd="2" destOrd="0" parTransId="{39AC003B-F1F9-4DF4-8AD8-B563B5988DED}" sibTransId="{40706890-92AC-4E8C-8041-6BFBE3ECF8F4}"/>
    <dgm:cxn modelId="{11286467-DC9B-3B4F-9FC7-C01BFD758E30}" type="presOf" srcId="{0CC782F4-E330-4E11-A60D-78CEF893ED51}" destId="{39BF4AE1-2777-C14D-987F-F2ACEB36E062}" srcOrd="0" destOrd="0" presId="urn:microsoft.com/office/officeart/2005/8/layout/vList5"/>
    <dgm:cxn modelId="{22E4A869-8553-452C-A5FB-5F540FEC62D2}" type="presOf" srcId="{C6FE3107-1784-417D-BE9B-28AB330A424E}" destId="{41C7E3C6-CDE3-B846-8947-672976675C4E}" srcOrd="0" destOrd="5" presId="urn:microsoft.com/office/officeart/2005/8/layout/vList5"/>
    <dgm:cxn modelId="{F11B0B52-6825-4E2A-BB6B-7320BF4B9359}" srcId="{0CC782F4-E330-4E11-A60D-78CEF893ED51}" destId="{0A20C00A-2DC1-48BC-9B1A-E4D6C698E694}" srcOrd="4" destOrd="0" parTransId="{5A6B6E24-C917-4D63-963B-56DBC5CC9CC4}" sibTransId="{FF51D410-6ECE-4462-BDD3-25E4D2548D02}"/>
    <dgm:cxn modelId="{D94AAC80-5248-47FF-ABB3-B27D19B6CC62}" type="presOf" srcId="{42E0F1A7-2580-445C-BBFD-6CFC9471C66A}" destId="{41C7E3C6-CDE3-B846-8947-672976675C4E}" srcOrd="0" destOrd="2" presId="urn:microsoft.com/office/officeart/2005/8/layout/vList5"/>
    <dgm:cxn modelId="{D10BE682-EE67-4230-B47D-24EC1698000A}" srcId="{0CC782F4-E330-4E11-A60D-78CEF893ED51}" destId="{3BEE688F-EC26-4EF1-A453-736C5DF58B7D}" srcOrd="3" destOrd="0" parTransId="{B60D15D6-E1C7-45E1-915F-CC10D28CF918}" sibTransId="{ECE17363-2220-42E4-A5A2-D0CD95ED42BA}"/>
    <dgm:cxn modelId="{F31F4188-288B-BC43-B590-B91E5E61DCEF}" type="presOf" srcId="{D462F7C7-AB22-4EA5-BAFF-F339D1433331}" destId="{0CD1809E-2948-374D-9F72-35738588EDE5}" srcOrd="0" destOrd="0" presId="urn:microsoft.com/office/officeart/2005/8/layout/vList5"/>
    <dgm:cxn modelId="{0A8C8589-05CE-4B90-B754-136CDBB65132}" type="presOf" srcId="{3BEE688F-EC26-4EF1-A453-736C5DF58B7D}" destId="{41C7E3C6-CDE3-B846-8947-672976675C4E}" srcOrd="0" destOrd="3" presId="urn:microsoft.com/office/officeart/2005/8/layout/vList5"/>
    <dgm:cxn modelId="{36795293-DC00-4286-A873-5952A105B3BF}" srcId="{0CC782F4-E330-4E11-A60D-78CEF893ED51}" destId="{1E4B3640-568D-4101-8B36-96F39033B764}" srcOrd="0" destOrd="0" parTransId="{C40A48CC-8DFC-43E4-A742-77BD95383846}" sibTransId="{DE012407-61F0-45AA-9DE8-48849E4B5E6A}"/>
    <dgm:cxn modelId="{810242AA-3477-4D88-99F6-CE0BC61878D5}" srcId="{0CC782F4-E330-4E11-A60D-78CEF893ED51}" destId="{4DB2B0FC-D150-44F3-828D-B998D659CE8B}" srcOrd="1" destOrd="0" parTransId="{AB3642BA-0EFA-4B75-9695-8CEC90F54693}" sibTransId="{0D409DAF-4538-4EFC-A7A8-2F6BD03D909E}"/>
    <dgm:cxn modelId="{19B7D2DB-6329-4B7A-B541-532814F42F07}" type="presOf" srcId="{7982BFE6-7587-4F8A-A4ED-87757EE643EA}" destId="{41C7E3C6-CDE3-B846-8947-672976675C4E}" srcOrd="0" destOrd="6" presId="urn:microsoft.com/office/officeart/2005/8/layout/vList5"/>
    <dgm:cxn modelId="{B1D52EE0-F805-455C-9744-C67720D78051}" type="presOf" srcId="{0A20C00A-2DC1-48BC-9B1A-E4D6C698E694}" destId="{41C7E3C6-CDE3-B846-8947-672976675C4E}" srcOrd="0" destOrd="4" presId="urn:microsoft.com/office/officeart/2005/8/layout/vList5"/>
    <dgm:cxn modelId="{C8F866E3-D9D1-4DB6-B1C2-5E701D5AD2B3}" srcId="{D462F7C7-AB22-4EA5-BAFF-F339D1433331}" destId="{0CC782F4-E330-4E11-A60D-78CEF893ED51}" srcOrd="0" destOrd="0" parTransId="{B7FADF42-87DD-48A3-A0CD-8C0B9E12A37E}" sibTransId="{6BD0AADB-A6C3-49DD-8969-5DDFCB902AC3}"/>
    <dgm:cxn modelId="{583A3BE8-2BFB-458A-8A07-FC689A4B4AC1}" srcId="{0CC782F4-E330-4E11-A60D-78CEF893ED51}" destId="{7982BFE6-7587-4F8A-A4ED-87757EE643EA}" srcOrd="6" destOrd="0" parTransId="{BE92730F-2C3A-4BD7-BDFA-DE9FD48A7B41}" sibTransId="{CE326440-6E68-4BB1-81CF-E9CC9479EF87}"/>
    <dgm:cxn modelId="{987854B8-7DBA-E94F-972C-F825B54F6E35}" type="presParOf" srcId="{0CD1809E-2948-374D-9F72-35738588EDE5}" destId="{DC83D11C-3390-D146-8024-B195B3E77169}" srcOrd="0" destOrd="0" presId="urn:microsoft.com/office/officeart/2005/8/layout/vList5"/>
    <dgm:cxn modelId="{F3C2B6B0-B25F-A043-B76D-7EB8FA794C11}" type="presParOf" srcId="{DC83D11C-3390-D146-8024-B195B3E77169}" destId="{39BF4AE1-2777-C14D-987F-F2ACEB36E062}" srcOrd="0" destOrd="0" presId="urn:microsoft.com/office/officeart/2005/8/layout/vList5"/>
    <dgm:cxn modelId="{0BB1BE02-16A7-0A49-8800-0625C56DB9C3}" type="presParOf" srcId="{DC83D11C-3390-D146-8024-B195B3E77169}" destId="{41C7E3C6-CDE3-B846-8947-672976675C4E}"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7E3C6-CDE3-B846-8947-672976675C4E}">
      <dsp:nvSpPr>
        <dsp:cNvPr id="0" name=""/>
        <dsp:cNvSpPr/>
      </dsp:nvSpPr>
      <dsp:spPr>
        <a:xfrm rot="5400000">
          <a:off x="6431525" y="-1042669"/>
          <a:ext cx="3784677" cy="63450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0" i="0" u="none" kern="1200" dirty="0"/>
            <a:t>Scheduled Passenger Air Transportation</a:t>
          </a:r>
          <a:endParaRPr lang="en-US" sz="2400" kern="1200" dirty="0">
            <a:latin typeface="Tw Cen MT" panose="020B0602020104020603" pitchFamily="34" charset="77"/>
          </a:endParaRPr>
        </a:p>
        <a:p>
          <a:pPr marL="228600" lvl="1" indent="-228600" algn="l" defTabSz="1066800">
            <a:lnSpc>
              <a:spcPct val="90000"/>
            </a:lnSpc>
            <a:spcBef>
              <a:spcPct val="0"/>
            </a:spcBef>
            <a:spcAft>
              <a:spcPct val="15000"/>
            </a:spcAft>
            <a:buChar char="•"/>
          </a:pPr>
          <a:r>
            <a:rPr lang="en-US" sz="2400" b="0" i="0" u="none" kern="1200" dirty="0"/>
            <a:t>Deep Sea Passenger Transportation</a:t>
          </a:r>
          <a:endParaRPr lang="en-US" sz="2400" kern="1200" dirty="0">
            <a:latin typeface="Tw Cen MT" panose="020B0602020104020603" pitchFamily="34" charset="77"/>
          </a:endParaRPr>
        </a:p>
        <a:p>
          <a:pPr marL="228600" lvl="1" indent="-228600" algn="l" defTabSz="1066800">
            <a:lnSpc>
              <a:spcPct val="90000"/>
            </a:lnSpc>
            <a:spcBef>
              <a:spcPct val="0"/>
            </a:spcBef>
            <a:spcAft>
              <a:spcPct val="15000"/>
            </a:spcAft>
            <a:buChar char="•"/>
          </a:pPr>
          <a:r>
            <a:rPr lang="en-US" sz="2400" b="0" i="0" u="none" kern="1200" dirty="0"/>
            <a:t>Scenic and Sightseeing Transportation</a:t>
          </a:r>
          <a:endParaRPr lang="en-US" sz="2400" kern="1200" dirty="0">
            <a:latin typeface="Tw Cen MT" panose="020B0602020104020603" pitchFamily="34" charset="77"/>
          </a:endParaRPr>
        </a:p>
        <a:p>
          <a:pPr marL="228600" lvl="1" indent="-228600" algn="l" defTabSz="1066800">
            <a:lnSpc>
              <a:spcPct val="90000"/>
            </a:lnSpc>
            <a:spcBef>
              <a:spcPct val="0"/>
            </a:spcBef>
            <a:spcAft>
              <a:spcPct val="15000"/>
            </a:spcAft>
            <a:buChar char="•"/>
          </a:pPr>
          <a:r>
            <a:rPr lang="en-US" sz="2400" b="0" i="0" u="none" kern="1200" dirty="0"/>
            <a:t>Travel Arrangement and Reservation Services</a:t>
          </a:r>
          <a:endParaRPr lang="en-US" sz="2400" kern="1200" dirty="0">
            <a:latin typeface="Tw Cen MT" panose="020B0602020104020603" pitchFamily="34" charset="77"/>
          </a:endParaRPr>
        </a:p>
        <a:p>
          <a:pPr marL="228600" lvl="1" indent="-228600" algn="l" defTabSz="1066800">
            <a:lnSpc>
              <a:spcPct val="90000"/>
            </a:lnSpc>
            <a:spcBef>
              <a:spcPct val="0"/>
            </a:spcBef>
            <a:spcAft>
              <a:spcPct val="15000"/>
            </a:spcAft>
            <a:buChar char="•"/>
          </a:pPr>
          <a:r>
            <a:rPr lang="en-US" sz="2400" b="0" i="0" u="none" kern="1200" dirty="0"/>
            <a:t>Convention and Trade Show Organizers</a:t>
          </a:r>
          <a:endParaRPr lang="en-US" sz="2400" kern="1200" dirty="0">
            <a:latin typeface="Tw Cen MT" panose="020B0602020104020603" pitchFamily="34" charset="77"/>
          </a:endParaRPr>
        </a:p>
        <a:p>
          <a:pPr marL="228600" lvl="1" indent="-228600" algn="l" defTabSz="1066800">
            <a:lnSpc>
              <a:spcPct val="90000"/>
            </a:lnSpc>
            <a:spcBef>
              <a:spcPct val="0"/>
            </a:spcBef>
            <a:spcAft>
              <a:spcPct val="15000"/>
            </a:spcAft>
            <a:buChar char="•"/>
          </a:pPr>
          <a:r>
            <a:rPr lang="en-US" sz="2400" b="0" i="0" u="none" kern="1200" dirty="0"/>
            <a:t>Gambling Industries</a:t>
          </a:r>
          <a:endParaRPr lang="en-US" sz="2400" kern="1200" dirty="0">
            <a:latin typeface="Tw Cen MT" panose="020B0602020104020603" pitchFamily="34" charset="77"/>
          </a:endParaRPr>
        </a:p>
        <a:p>
          <a:pPr marL="228600" lvl="1" indent="-228600" algn="l" defTabSz="1066800">
            <a:lnSpc>
              <a:spcPct val="90000"/>
            </a:lnSpc>
            <a:spcBef>
              <a:spcPct val="0"/>
            </a:spcBef>
            <a:spcAft>
              <a:spcPct val="15000"/>
            </a:spcAft>
            <a:buChar char="•"/>
          </a:pPr>
          <a:r>
            <a:rPr lang="en-US" sz="2400" b="0" i="0" u="none" kern="1200" dirty="0"/>
            <a:t>Traveler Accommodation</a:t>
          </a:r>
          <a:endParaRPr lang="en-US" sz="2400" kern="1200" dirty="0">
            <a:latin typeface="Tw Cen MT" panose="020B0602020104020603" pitchFamily="34" charset="77"/>
          </a:endParaRPr>
        </a:p>
        <a:p>
          <a:pPr marL="228600" lvl="1" indent="-228600" algn="l" defTabSz="1066800">
            <a:lnSpc>
              <a:spcPct val="90000"/>
            </a:lnSpc>
            <a:spcBef>
              <a:spcPct val="0"/>
            </a:spcBef>
            <a:spcAft>
              <a:spcPct val="15000"/>
            </a:spcAft>
            <a:buChar char="•"/>
          </a:pPr>
          <a:r>
            <a:rPr lang="en-US" sz="2400" b="0" i="0" u="none" kern="1200" dirty="0"/>
            <a:t>Food Services and Drinking Places</a:t>
          </a:r>
          <a:endParaRPr lang="en-US" sz="2400" kern="1200" dirty="0">
            <a:latin typeface="Tw Cen MT" panose="020B0602020104020603" pitchFamily="34" charset="77"/>
          </a:endParaRPr>
        </a:p>
      </dsp:txBody>
      <dsp:txXfrm rot="-5400000">
        <a:off x="5151315" y="422294"/>
        <a:ext cx="6160345" cy="3415171"/>
      </dsp:txXfrm>
    </dsp:sp>
    <dsp:sp modelId="{39BF4AE1-2777-C14D-987F-F2ACEB36E062}">
      <dsp:nvSpPr>
        <dsp:cNvPr id="0" name=""/>
        <dsp:cNvSpPr/>
      </dsp:nvSpPr>
      <dsp:spPr>
        <a:xfrm>
          <a:off x="934" y="0"/>
          <a:ext cx="5150380" cy="4259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Tw Cen MT" panose="020B0602020104020603" pitchFamily="34" charset="0"/>
            </a:rPr>
            <a:t>For Retail, Hospitality, and Tourism industries, industrial employment is measured using 8 NAICS codes</a:t>
          </a:r>
        </a:p>
      </dsp:txBody>
      <dsp:txXfrm>
        <a:off x="208878" y="207944"/>
        <a:ext cx="4734492" cy="3843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7E3C6-CDE3-B846-8947-672976675C4E}">
      <dsp:nvSpPr>
        <dsp:cNvPr id="0" name=""/>
        <dsp:cNvSpPr/>
      </dsp:nvSpPr>
      <dsp:spPr>
        <a:xfrm rot="5400000">
          <a:off x="6493711" y="-882622"/>
          <a:ext cx="3660304" cy="63450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a:latin typeface="Tw Cen MT" panose="020B0602020104020603" pitchFamily="34" charset="0"/>
            </a:rPr>
            <a:t>Lodging Management</a:t>
          </a:r>
        </a:p>
        <a:p>
          <a:pPr marL="285750" lvl="1" indent="-285750" algn="l" defTabSz="1422400">
            <a:lnSpc>
              <a:spcPct val="90000"/>
            </a:lnSpc>
            <a:spcBef>
              <a:spcPct val="0"/>
            </a:spcBef>
            <a:spcAft>
              <a:spcPct val="15000"/>
            </a:spcAft>
            <a:buChar char="•"/>
          </a:pPr>
          <a:r>
            <a:rPr lang="en-US" sz="3200" b="0" kern="1200" dirty="0">
              <a:latin typeface="Tw Cen MT" panose="020B0602020104020603" pitchFamily="34" charset="0"/>
            </a:rPr>
            <a:t>Resort/Club Management</a:t>
          </a:r>
        </a:p>
        <a:p>
          <a:pPr marL="285750" lvl="1" indent="-285750" algn="l" defTabSz="1422400">
            <a:lnSpc>
              <a:spcPct val="90000"/>
            </a:lnSpc>
            <a:spcBef>
              <a:spcPct val="0"/>
            </a:spcBef>
            <a:spcAft>
              <a:spcPct val="15000"/>
            </a:spcAft>
            <a:buChar char="•"/>
          </a:pPr>
          <a:r>
            <a:rPr lang="en-US" sz="3200" b="0" kern="1200" dirty="0">
              <a:latin typeface="Tw Cen MT" panose="020B0602020104020603" pitchFamily="34" charset="0"/>
            </a:rPr>
            <a:t>Restaurant Management</a:t>
          </a:r>
        </a:p>
        <a:p>
          <a:pPr marL="285750" lvl="1" indent="-285750" algn="l" defTabSz="1422400">
            <a:lnSpc>
              <a:spcPct val="90000"/>
            </a:lnSpc>
            <a:spcBef>
              <a:spcPct val="0"/>
            </a:spcBef>
            <a:spcAft>
              <a:spcPct val="15000"/>
            </a:spcAft>
            <a:buChar char="•"/>
          </a:pPr>
          <a:r>
            <a:rPr lang="en-US" sz="3200" b="0" kern="1200" dirty="0">
              <a:latin typeface="Tw Cen MT" panose="020B0602020104020603" pitchFamily="34" charset="0"/>
            </a:rPr>
            <a:t>Culinary Arts</a:t>
          </a:r>
        </a:p>
        <a:p>
          <a:pPr marL="285750" lvl="1" indent="-285750" algn="l" defTabSz="1422400">
            <a:lnSpc>
              <a:spcPct val="90000"/>
            </a:lnSpc>
            <a:spcBef>
              <a:spcPct val="0"/>
            </a:spcBef>
            <a:spcAft>
              <a:spcPct val="15000"/>
            </a:spcAft>
            <a:buChar char="•"/>
          </a:pPr>
          <a:r>
            <a:rPr lang="en-US" sz="3200" b="0" kern="1200" dirty="0">
              <a:latin typeface="Tw Cen MT" panose="020B0602020104020603" pitchFamily="34" charset="0"/>
            </a:rPr>
            <a:t>Travel Services and Tourism</a:t>
          </a:r>
        </a:p>
        <a:p>
          <a:pPr marL="285750" lvl="1" indent="-285750" algn="l" defTabSz="1422400">
            <a:lnSpc>
              <a:spcPct val="90000"/>
            </a:lnSpc>
            <a:spcBef>
              <a:spcPct val="0"/>
            </a:spcBef>
            <a:spcAft>
              <a:spcPct val="15000"/>
            </a:spcAft>
            <a:buChar char="•"/>
          </a:pPr>
          <a:r>
            <a:rPr lang="en-US" sz="3200" b="0" kern="1200" dirty="0">
              <a:latin typeface="Tw Cen MT" panose="020B0602020104020603" pitchFamily="34" charset="0"/>
            </a:rPr>
            <a:t>Flight Attendant</a:t>
          </a:r>
        </a:p>
        <a:p>
          <a:pPr marL="285750" lvl="1" indent="-285750" algn="l" defTabSz="1422400">
            <a:lnSpc>
              <a:spcPct val="90000"/>
            </a:lnSpc>
            <a:spcBef>
              <a:spcPct val="0"/>
            </a:spcBef>
            <a:spcAft>
              <a:spcPct val="15000"/>
            </a:spcAft>
            <a:buChar char="•"/>
          </a:pPr>
          <a:r>
            <a:rPr lang="en-US" sz="3200" b="0" kern="1200" dirty="0">
              <a:latin typeface="Tw Cen MT" panose="020B0602020104020603" pitchFamily="34" charset="0"/>
            </a:rPr>
            <a:t>Fashion &amp; Interior Design</a:t>
          </a:r>
        </a:p>
      </dsp:txBody>
      <dsp:txXfrm rot="-5400000">
        <a:off x="5151315" y="638455"/>
        <a:ext cx="6166417" cy="3302942"/>
      </dsp:txXfrm>
    </dsp:sp>
    <dsp:sp modelId="{39BF4AE1-2777-C14D-987F-F2ACEB36E062}">
      <dsp:nvSpPr>
        <dsp:cNvPr id="0" name=""/>
        <dsp:cNvSpPr/>
      </dsp:nvSpPr>
      <dsp:spPr>
        <a:xfrm>
          <a:off x="934" y="2236"/>
          <a:ext cx="5150380" cy="4575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Tw Cen MT" panose="020B0602020104020603" pitchFamily="34" charset="0"/>
            </a:rPr>
            <a:t>Hospitality programs are offered at 17/19 of the community colleges in LA, focused on:</a:t>
          </a:r>
        </a:p>
      </dsp:txBody>
      <dsp:txXfrm>
        <a:off x="224286" y="225588"/>
        <a:ext cx="4703676" cy="41286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0.17542</cdr:y>
    </cdr:to>
    <cdr:sp macro="" textlink="">
      <cdr:nvSpPr>
        <cdr:cNvPr id="2" name="TextBox 1">
          <a:extLst xmlns:a="http://schemas.openxmlformats.org/drawingml/2006/main">
            <a:ext uri="{FF2B5EF4-FFF2-40B4-BE49-F238E27FC236}">
              <a16:creationId xmlns:a16="http://schemas.microsoft.com/office/drawing/2014/main" id="{7682111E-CB08-C64E-8133-D0111066EF98}"/>
            </a:ext>
          </a:extLst>
        </cdr:cNvPr>
        <cdr:cNvSpPr txBox="1"/>
      </cdr:nvSpPr>
      <cdr:spPr>
        <a:xfrm xmlns:a="http://schemas.openxmlformats.org/drawingml/2006/main">
          <a:off x="0" y="0"/>
          <a:ext cx="9238593" cy="6667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i="0" dirty="0">
              <a:latin typeface="Arial Narrow" panose="020B0604020202020204" pitchFamily="34" charset="0"/>
              <a:cs typeface="Arial Narrow" panose="020B0604020202020204" pitchFamily="34" charset="0"/>
            </a:rPr>
            <a:t>Hospitality Employment</a:t>
          </a:r>
        </a:p>
        <a:p xmlns:a="http://schemas.openxmlformats.org/drawingml/2006/main">
          <a:pPr algn="ctr"/>
          <a:r>
            <a:rPr lang="en-US" sz="2400" b="1" i="0" dirty="0">
              <a:latin typeface="Arial Narrow" panose="020B0604020202020204" pitchFamily="34" charset="0"/>
              <a:cs typeface="Arial Narrow" panose="020B0604020202020204" pitchFamily="34" charset="0"/>
            </a:rPr>
            <a:t>Los Angeles County, 2012 - 2022</a:t>
          </a:r>
        </a:p>
      </cdr:txBody>
    </cdr:sp>
  </cdr:relSizeAnchor>
  <cdr:relSizeAnchor xmlns:cdr="http://schemas.openxmlformats.org/drawingml/2006/chartDrawing">
    <cdr:from>
      <cdr:x>0.90858</cdr:x>
      <cdr:y>0.95696</cdr:y>
    </cdr:from>
    <cdr:to>
      <cdr:x>0.99523</cdr:x>
      <cdr:y>1</cdr:y>
    </cdr:to>
    <cdr:sp macro="" textlink="">
      <cdr:nvSpPr>
        <cdr:cNvPr id="3" name="TextBox 1">
          <a:extLst xmlns:a="http://schemas.openxmlformats.org/drawingml/2006/main">
            <a:ext uri="{FF2B5EF4-FFF2-40B4-BE49-F238E27FC236}">
              <a16:creationId xmlns:a16="http://schemas.microsoft.com/office/drawing/2014/main" id="{38449C64-C569-8F4F-9F6B-3F2C187261EF}"/>
            </a:ext>
          </a:extLst>
        </cdr:cNvPr>
        <cdr:cNvSpPr txBox="1"/>
      </cdr:nvSpPr>
      <cdr:spPr>
        <a:xfrm xmlns:a="http://schemas.openxmlformats.org/drawingml/2006/main">
          <a:off x="8661399" y="4254500"/>
          <a:ext cx="826033" cy="1913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a:latin typeface="Arial Narrow" panose="020B0604020202020204" pitchFamily="34" charset="0"/>
              <a:cs typeface="Arial Narrow" panose="020B0604020202020204" pitchFamily="34" charset="0"/>
            </a:rPr>
            <a:t>Source: CA EDD</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0.99725</cdr:x>
      <cdr:y>0.15618</cdr:y>
    </cdr:to>
    <cdr:sp macro="" textlink="">
      <cdr:nvSpPr>
        <cdr:cNvPr id="2" name="TextBox 1">
          <a:extLst xmlns:a="http://schemas.openxmlformats.org/drawingml/2006/main">
            <a:ext uri="{FF2B5EF4-FFF2-40B4-BE49-F238E27FC236}">
              <a16:creationId xmlns:a16="http://schemas.microsoft.com/office/drawing/2014/main" id="{7682111E-CB08-C64E-8133-D0111066EF98}"/>
            </a:ext>
          </a:extLst>
        </cdr:cNvPr>
        <cdr:cNvSpPr txBox="1"/>
      </cdr:nvSpPr>
      <cdr:spPr>
        <a:xfrm xmlns:a="http://schemas.openxmlformats.org/drawingml/2006/main">
          <a:off x="0" y="0"/>
          <a:ext cx="9207500" cy="8409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900" b="1" i="0" baseline="0" dirty="0">
              <a:latin typeface="Arial Narrow" panose="020B0604020202020204" pitchFamily="34" charset="0"/>
              <a:cs typeface="Arial Narrow" panose="020B0604020202020204" pitchFamily="34" charset="0"/>
            </a:rPr>
            <a:t>Hospitality Job Postings by Industry</a:t>
          </a:r>
          <a:endParaRPr lang="en-US" sz="1900" b="1" i="0" dirty="0">
            <a:latin typeface="Arial Narrow" panose="020B0604020202020204" pitchFamily="34" charset="0"/>
            <a:cs typeface="Arial Narrow" panose="020B0604020202020204" pitchFamily="34" charset="0"/>
          </a:endParaRPr>
        </a:p>
        <a:p xmlns:a="http://schemas.openxmlformats.org/drawingml/2006/main">
          <a:pPr algn="ctr"/>
          <a:r>
            <a:rPr lang="en-US" sz="1900" b="1" i="0" dirty="0">
              <a:latin typeface="Arial Narrow" panose="020B0604020202020204" pitchFamily="34" charset="0"/>
              <a:cs typeface="Arial Narrow" panose="020B0604020202020204" pitchFamily="34" charset="0"/>
            </a:rPr>
            <a:t>Los Angeles County, 2012 - 2022</a:t>
          </a:r>
        </a:p>
      </cdr:txBody>
    </cdr:sp>
  </cdr:relSizeAnchor>
  <cdr:relSizeAnchor xmlns:cdr="http://schemas.openxmlformats.org/drawingml/2006/chartDrawing">
    <cdr:from>
      <cdr:x>0.85246</cdr:x>
      <cdr:y>0.93761</cdr:y>
    </cdr:from>
    <cdr:to>
      <cdr:x>0.99523</cdr:x>
      <cdr:y>1</cdr:y>
    </cdr:to>
    <cdr:sp macro="" textlink="">
      <cdr:nvSpPr>
        <cdr:cNvPr id="3" name="TextBox 1">
          <a:extLst xmlns:a="http://schemas.openxmlformats.org/drawingml/2006/main">
            <a:ext uri="{FF2B5EF4-FFF2-40B4-BE49-F238E27FC236}">
              <a16:creationId xmlns:a16="http://schemas.microsoft.com/office/drawing/2014/main" id="{38449C64-C569-8F4F-9F6B-3F2C187261EF}"/>
            </a:ext>
          </a:extLst>
        </cdr:cNvPr>
        <cdr:cNvSpPr txBox="1"/>
      </cdr:nvSpPr>
      <cdr:spPr>
        <a:xfrm xmlns:a="http://schemas.openxmlformats.org/drawingml/2006/main">
          <a:off x="5066675" y="2915587"/>
          <a:ext cx="848574" cy="1940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a:latin typeface="Arial Narrow" panose="020B0604020202020204" pitchFamily="34" charset="0"/>
              <a:cs typeface="Arial Narrow" panose="020B0604020202020204" pitchFamily="34" charset="0"/>
            </a:rPr>
            <a:t>Source: Lightcast</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0.99725</cdr:x>
      <cdr:y>0.15618</cdr:y>
    </cdr:to>
    <cdr:sp macro="" textlink="">
      <cdr:nvSpPr>
        <cdr:cNvPr id="2" name="TextBox 1">
          <a:extLst xmlns:a="http://schemas.openxmlformats.org/drawingml/2006/main">
            <a:ext uri="{FF2B5EF4-FFF2-40B4-BE49-F238E27FC236}">
              <a16:creationId xmlns:a16="http://schemas.microsoft.com/office/drawing/2014/main" id="{7682111E-CB08-C64E-8133-D0111066EF98}"/>
            </a:ext>
          </a:extLst>
        </cdr:cNvPr>
        <cdr:cNvSpPr txBox="1"/>
      </cdr:nvSpPr>
      <cdr:spPr>
        <a:xfrm xmlns:a="http://schemas.openxmlformats.org/drawingml/2006/main">
          <a:off x="0" y="0"/>
          <a:ext cx="5907890" cy="6780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900" b="1" i="0" baseline="0" dirty="0">
              <a:latin typeface="Arial Narrow" panose="020B0604020202020204" pitchFamily="34" charset="0"/>
              <a:cs typeface="Arial Narrow" panose="020B0604020202020204" pitchFamily="34" charset="0"/>
            </a:rPr>
            <a:t>Hospitality Job Postings by Industry</a:t>
          </a:r>
          <a:r>
            <a:rPr lang="en-US" sz="1900" b="1" dirty="0">
              <a:latin typeface="Arial Narrow" panose="020B0604020202020204" pitchFamily="34" charset="0"/>
              <a:cs typeface="Arial Narrow" panose="020B0604020202020204" pitchFamily="34" charset="0"/>
            </a:rPr>
            <a:t>, </a:t>
          </a:r>
          <a:r>
            <a:rPr lang="en-US" sz="1900" b="1" i="0" dirty="0">
              <a:latin typeface="Arial Narrow" panose="020B0604020202020204" pitchFamily="34" charset="0"/>
              <a:cs typeface="Arial Narrow" panose="020B0604020202020204" pitchFamily="34" charset="0"/>
            </a:rPr>
            <a:t>Los Angeles County, 2012 - 2022 (No Food Service or Traveler Accommodation)</a:t>
          </a:r>
        </a:p>
      </cdr:txBody>
    </cdr:sp>
  </cdr:relSizeAnchor>
  <cdr:relSizeAnchor xmlns:cdr="http://schemas.openxmlformats.org/drawingml/2006/chartDrawing">
    <cdr:from>
      <cdr:x>0.85246</cdr:x>
      <cdr:y>0.93761</cdr:y>
    </cdr:from>
    <cdr:to>
      <cdr:x>0.99523</cdr:x>
      <cdr:y>1</cdr:y>
    </cdr:to>
    <cdr:sp macro="" textlink="">
      <cdr:nvSpPr>
        <cdr:cNvPr id="3" name="TextBox 1">
          <a:extLst xmlns:a="http://schemas.openxmlformats.org/drawingml/2006/main">
            <a:ext uri="{FF2B5EF4-FFF2-40B4-BE49-F238E27FC236}">
              <a16:creationId xmlns:a16="http://schemas.microsoft.com/office/drawing/2014/main" id="{38449C64-C569-8F4F-9F6B-3F2C187261EF}"/>
            </a:ext>
          </a:extLst>
        </cdr:cNvPr>
        <cdr:cNvSpPr txBox="1"/>
      </cdr:nvSpPr>
      <cdr:spPr>
        <a:xfrm xmlns:a="http://schemas.openxmlformats.org/drawingml/2006/main">
          <a:off x="5066675" y="2915587"/>
          <a:ext cx="848574" cy="1940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a:latin typeface="Arial Narrow" panose="020B0604020202020204" pitchFamily="34" charset="0"/>
              <a:cs typeface="Arial Narrow" panose="020B0604020202020204" pitchFamily="34" charset="0"/>
            </a:rPr>
            <a:t>Source: Lightcast</a:t>
          </a:r>
        </a:p>
      </cdr:txBody>
    </cdr:sp>
  </cdr:relSizeAnchor>
</c:userShapes>
</file>

<file path=ppt/drawings/drawing12.xml><?xml version="1.0" encoding="utf-8"?>
<c:userShapes xmlns:c="http://schemas.openxmlformats.org/drawingml/2006/chart">
  <cdr:relSizeAnchor xmlns:cdr="http://schemas.openxmlformats.org/drawingml/2006/chartDrawing">
    <cdr:from>
      <cdr:x>0.01111</cdr:x>
      <cdr:y>0.01852</cdr:y>
    </cdr:from>
    <cdr:to>
      <cdr:x>0.99455</cdr:x>
      <cdr:y>0.12071</cdr:y>
    </cdr:to>
    <cdr:sp macro="" textlink="">
      <cdr:nvSpPr>
        <cdr:cNvPr id="2" name="TextBox 2">
          <a:extLst xmlns:a="http://schemas.openxmlformats.org/drawingml/2006/main">
            <a:ext uri="{FF2B5EF4-FFF2-40B4-BE49-F238E27FC236}">
              <a16:creationId xmlns:a16="http://schemas.microsoft.com/office/drawing/2014/main" id="{87493769-D142-884C-BFEC-F0AF64D40D6E}"/>
            </a:ext>
          </a:extLst>
        </cdr:cNvPr>
        <cdr:cNvSpPr txBox="1"/>
      </cdr:nvSpPr>
      <cdr:spPr>
        <a:xfrm xmlns:a="http://schemas.openxmlformats.org/drawingml/2006/main">
          <a:off x="118189" y="108063"/>
          <a:ext cx="10461898" cy="59627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0">
            <a:defRPr sz="900" b="1" i="0" u="none" strike="noStrike" kern="1200" baseline="0">
              <a:solidFill>
                <a:sysClr val="windowText" lastClr="000000"/>
              </a:solidFill>
              <a:latin typeface="Arial Narrow" pitchFamily="34" charset="0"/>
              <a:ea typeface="+mn-ea"/>
              <a:cs typeface="+mn-cs"/>
            </a:defRPr>
          </a:pPr>
          <a:r>
            <a:rPr lang="en-US" sz="2800" dirty="0"/>
            <a:t>Age Distribution of Hospitality</a:t>
          </a:r>
          <a:r>
            <a:rPr lang="en-US" sz="2800" baseline="0" dirty="0"/>
            <a:t> </a:t>
          </a:r>
          <a:r>
            <a:rPr lang="en-US" sz="2800" dirty="0"/>
            <a:t>Workers, 2021</a:t>
          </a:r>
        </a:p>
        <a:p xmlns:a="http://schemas.openxmlformats.org/drawingml/2006/main">
          <a:endParaRPr lang="en-US" sz="1100" dirty="0"/>
        </a:p>
      </cdr:txBody>
    </cdr:sp>
  </cdr:relSizeAnchor>
  <cdr:relSizeAnchor xmlns:cdr="http://schemas.openxmlformats.org/drawingml/2006/chartDrawing">
    <cdr:from>
      <cdr:x>0.87624</cdr:x>
      <cdr:y>0.94682</cdr:y>
    </cdr:from>
    <cdr:to>
      <cdr:x>0.98858</cdr:x>
      <cdr:y>0.97857</cdr:y>
    </cdr:to>
    <cdr:sp macro="" textlink="">
      <cdr:nvSpPr>
        <cdr:cNvPr id="3" name="TextBox 2">
          <a:extLst xmlns:a="http://schemas.openxmlformats.org/drawingml/2006/main">
            <a:ext uri="{FF2B5EF4-FFF2-40B4-BE49-F238E27FC236}">
              <a16:creationId xmlns:a16="http://schemas.microsoft.com/office/drawing/2014/main" id="{32C38E4C-82DD-BAE3-96FA-ABD825422E74}"/>
            </a:ext>
          </a:extLst>
        </cdr:cNvPr>
        <cdr:cNvSpPr txBox="1"/>
      </cdr:nvSpPr>
      <cdr:spPr>
        <a:xfrm xmlns:a="http://schemas.openxmlformats.org/drawingml/2006/main">
          <a:off x="8632371" y="5072989"/>
          <a:ext cx="1106695" cy="170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0" i="0" dirty="0">
              <a:latin typeface="Arial Narrow" panose="020B0604020202020204" pitchFamily="34" charset="0"/>
              <a:cs typeface="Arial Narrow" panose="020B0604020202020204" pitchFamily="34" charset="0"/>
            </a:rPr>
            <a:t>Source: PUMS</a:t>
          </a:r>
        </a:p>
      </cdr:txBody>
    </cdr:sp>
  </cdr:relSizeAnchor>
</c:userShapes>
</file>

<file path=ppt/drawings/drawing13.xml><?xml version="1.0" encoding="utf-8"?>
<c:userShapes xmlns:c="http://schemas.openxmlformats.org/drawingml/2006/chart">
  <cdr:relSizeAnchor xmlns:cdr="http://schemas.openxmlformats.org/drawingml/2006/chartDrawing">
    <cdr:from>
      <cdr:x>0.01111</cdr:x>
      <cdr:y>0.01852</cdr:y>
    </cdr:from>
    <cdr:to>
      <cdr:x>1</cdr:x>
      <cdr:y>0.11511</cdr:y>
    </cdr:to>
    <cdr:sp macro="" textlink="">
      <cdr:nvSpPr>
        <cdr:cNvPr id="2" name="TextBox 2">
          <a:extLst xmlns:a="http://schemas.openxmlformats.org/drawingml/2006/main">
            <a:ext uri="{FF2B5EF4-FFF2-40B4-BE49-F238E27FC236}">
              <a16:creationId xmlns:a16="http://schemas.microsoft.com/office/drawing/2014/main" id="{D791416D-7F21-A147-B264-76FF033F0698}"/>
            </a:ext>
          </a:extLst>
        </cdr:cNvPr>
        <cdr:cNvSpPr txBox="1"/>
      </cdr:nvSpPr>
      <cdr:spPr>
        <a:xfrm xmlns:a="http://schemas.openxmlformats.org/drawingml/2006/main">
          <a:off x="106065" y="90202"/>
          <a:ext cx="9440705" cy="47044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0">
            <a:defRPr sz="900" b="1" i="0" u="none" strike="noStrike" kern="1200" baseline="0">
              <a:solidFill>
                <a:sysClr val="windowText" lastClr="000000"/>
              </a:solidFill>
              <a:latin typeface="Arial Narrow" pitchFamily="34" charset="0"/>
              <a:ea typeface="+mn-ea"/>
              <a:cs typeface="+mn-cs"/>
            </a:defRPr>
          </a:pPr>
          <a:r>
            <a:rPr lang="en-US" sz="2800" dirty="0"/>
            <a:t>Educational</a:t>
          </a:r>
          <a:r>
            <a:rPr lang="en-US" sz="2800" baseline="0" dirty="0"/>
            <a:t> Attainment</a:t>
          </a:r>
          <a:r>
            <a:rPr lang="en-US" sz="2800" dirty="0"/>
            <a:t> Distribution of Hospitality Workers, 2021</a:t>
          </a:r>
        </a:p>
        <a:p xmlns:a="http://schemas.openxmlformats.org/drawingml/2006/main">
          <a:endParaRPr lang="en-US" sz="1100" dirty="0"/>
        </a:p>
      </cdr:txBody>
    </cdr:sp>
  </cdr:relSizeAnchor>
  <cdr:relSizeAnchor xmlns:cdr="http://schemas.openxmlformats.org/drawingml/2006/chartDrawing">
    <cdr:from>
      <cdr:x>0.89738</cdr:x>
      <cdr:y>0.95837</cdr:y>
    </cdr:from>
    <cdr:to>
      <cdr:x>1</cdr:x>
      <cdr:y>1</cdr:y>
    </cdr:to>
    <cdr:sp macro="" textlink="">
      <cdr:nvSpPr>
        <cdr:cNvPr id="3" name="TextBox 2">
          <a:extLst xmlns:a="http://schemas.openxmlformats.org/drawingml/2006/main">
            <a:ext uri="{FF2B5EF4-FFF2-40B4-BE49-F238E27FC236}">
              <a16:creationId xmlns:a16="http://schemas.microsoft.com/office/drawing/2014/main" id="{0F4C71C2-46EF-CCD6-BB15-E350AFFE837C}"/>
            </a:ext>
          </a:extLst>
        </cdr:cNvPr>
        <cdr:cNvSpPr txBox="1"/>
      </cdr:nvSpPr>
      <cdr:spPr>
        <a:xfrm xmlns:a="http://schemas.openxmlformats.org/drawingml/2006/main">
          <a:off x="8567056" y="4667764"/>
          <a:ext cx="979714" cy="2027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800" b="0" i="0" dirty="0">
              <a:latin typeface="Arial Narrow" panose="020B0604020202020204" pitchFamily="34" charset="0"/>
              <a:cs typeface="Arial Narrow" panose="020B0604020202020204" pitchFamily="34" charset="0"/>
            </a:rPr>
            <a:t>Source: PUMS</a:t>
          </a:r>
        </a:p>
        <a:p xmlns:a="http://schemas.openxmlformats.org/drawingml/2006/main">
          <a:endParaRPr lang="en-US"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0.01111</cdr:x>
      <cdr:y>0.01852</cdr:y>
    </cdr:from>
    <cdr:to>
      <cdr:x>1</cdr:x>
      <cdr:y>0.14468</cdr:y>
    </cdr:to>
    <cdr:sp macro="" textlink="">
      <cdr:nvSpPr>
        <cdr:cNvPr id="2" name="TextBox 2">
          <a:extLst xmlns:a="http://schemas.openxmlformats.org/drawingml/2006/main">
            <a:ext uri="{FF2B5EF4-FFF2-40B4-BE49-F238E27FC236}">
              <a16:creationId xmlns:a16="http://schemas.microsoft.com/office/drawing/2014/main" id="{52D38A42-BA42-EE44-865C-654559225113}"/>
            </a:ext>
          </a:extLst>
        </cdr:cNvPr>
        <cdr:cNvSpPr txBox="1"/>
      </cdr:nvSpPr>
      <cdr:spPr>
        <a:xfrm xmlns:a="http://schemas.openxmlformats.org/drawingml/2006/main">
          <a:off x="69279" y="55273"/>
          <a:ext cx="6166421" cy="37652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0">
            <a:defRPr sz="900" b="1" i="0" u="none" strike="noStrike" kern="1200" baseline="0">
              <a:solidFill>
                <a:sysClr val="windowText" lastClr="000000"/>
              </a:solidFill>
              <a:latin typeface="Arial Narrow" pitchFamily="34" charset="0"/>
              <a:ea typeface="+mn-ea"/>
              <a:cs typeface="+mn-cs"/>
            </a:defRPr>
          </a:pPr>
          <a:r>
            <a:rPr lang="en-US" sz="2800" dirty="0"/>
            <a:t>Racial/Ethnic</a:t>
          </a:r>
          <a:r>
            <a:rPr lang="en-US" sz="2800" baseline="0" dirty="0"/>
            <a:t> Distribution </a:t>
          </a:r>
          <a:r>
            <a:rPr lang="en-US" sz="2800" dirty="0"/>
            <a:t>of </a:t>
          </a:r>
          <a:r>
            <a:rPr lang="en-US" sz="2800" baseline="0" dirty="0"/>
            <a:t>Hospitality</a:t>
          </a:r>
          <a:r>
            <a:rPr lang="en-US" sz="2800" dirty="0"/>
            <a:t> Workers, 2021</a:t>
          </a:r>
        </a:p>
        <a:p xmlns:a="http://schemas.openxmlformats.org/drawingml/2006/main">
          <a:endParaRPr lang="en-US" sz="1100" dirty="0"/>
        </a:p>
      </cdr:txBody>
    </cdr:sp>
  </cdr:relSizeAnchor>
  <cdr:relSizeAnchor xmlns:cdr="http://schemas.openxmlformats.org/drawingml/2006/chartDrawing">
    <cdr:from>
      <cdr:x>0.81523</cdr:x>
      <cdr:y>0.9283</cdr:y>
    </cdr:from>
    <cdr:to>
      <cdr:x>0.99284</cdr:x>
      <cdr:y>0.99743</cdr:y>
    </cdr:to>
    <cdr:sp macro="" textlink="">
      <cdr:nvSpPr>
        <cdr:cNvPr id="3" name="TextBox 2">
          <a:extLst xmlns:a="http://schemas.openxmlformats.org/drawingml/2006/main">
            <a:ext uri="{FF2B5EF4-FFF2-40B4-BE49-F238E27FC236}">
              <a16:creationId xmlns:a16="http://schemas.microsoft.com/office/drawing/2014/main" id="{F019BA8E-E711-C2B9-5616-09E1045670FA}"/>
            </a:ext>
          </a:extLst>
        </cdr:cNvPr>
        <cdr:cNvSpPr txBox="1"/>
      </cdr:nvSpPr>
      <cdr:spPr>
        <a:xfrm xmlns:a="http://schemas.openxmlformats.org/drawingml/2006/main">
          <a:off x="3782979" y="2540000"/>
          <a:ext cx="824149" cy="1891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Narrow" panose="020B0604020202020204" pitchFamily="34" charset="0"/>
              <a:ea typeface="+mn-ea"/>
              <a:cs typeface="Arial Narrow" panose="020B0604020202020204" pitchFamily="34" charset="0"/>
            </a:rPr>
            <a:t>Source: PUMS</a:t>
          </a:r>
        </a:p>
        <a:p xmlns:a="http://schemas.openxmlformats.org/drawingml/2006/main">
          <a:endParaRPr lang="en-US" sz="1100"/>
        </a:p>
      </cdr:txBody>
    </cdr:sp>
  </cdr:relSizeAnchor>
</c:userShapes>
</file>

<file path=ppt/drawings/drawing15.xml><?xml version="1.0" encoding="utf-8"?>
<c:userShapes xmlns:c="http://schemas.openxmlformats.org/drawingml/2006/chart">
  <cdr:relSizeAnchor xmlns:cdr="http://schemas.openxmlformats.org/drawingml/2006/chartDrawing">
    <cdr:from>
      <cdr:x>0.01111</cdr:x>
      <cdr:y>0.01852</cdr:y>
    </cdr:from>
    <cdr:to>
      <cdr:x>1</cdr:x>
      <cdr:y>0.14855</cdr:y>
    </cdr:to>
    <cdr:sp macro="" textlink="">
      <cdr:nvSpPr>
        <cdr:cNvPr id="2" name="TextBox 2">
          <a:extLst xmlns:a="http://schemas.openxmlformats.org/drawingml/2006/main">
            <a:ext uri="{FF2B5EF4-FFF2-40B4-BE49-F238E27FC236}">
              <a16:creationId xmlns:a16="http://schemas.microsoft.com/office/drawing/2014/main" id="{58D6CF2A-585B-1C42-8935-82372DD0430A}"/>
            </a:ext>
          </a:extLst>
        </cdr:cNvPr>
        <cdr:cNvSpPr txBox="1"/>
      </cdr:nvSpPr>
      <cdr:spPr>
        <a:xfrm xmlns:a="http://schemas.openxmlformats.org/drawingml/2006/main">
          <a:off x="114557" y="100252"/>
          <a:ext cx="10196577" cy="70387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0">
            <a:defRPr sz="900" b="1" i="0" u="none" strike="noStrike" kern="1200" baseline="0">
              <a:solidFill>
                <a:sysClr val="windowText" lastClr="000000"/>
              </a:solidFill>
              <a:latin typeface="Arial Narrow" pitchFamily="34" charset="0"/>
              <a:ea typeface="+mn-ea"/>
              <a:cs typeface="+mn-cs"/>
            </a:defRPr>
          </a:pPr>
          <a:r>
            <a:rPr lang="en-US" sz="2000" dirty="0"/>
            <a:t>Gender</a:t>
          </a:r>
          <a:r>
            <a:rPr lang="en-US" sz="2000" baseline="0" dirty="0"/>
            <a:t> Distribution of Hospitality</a:t>
          </a:r>
          <a:r>
            <a:rPr lang="en-US" sz="2000" dirty="0"/>
            <a:t> Workers, 2021</a:t>
          </a:r>
        </a:p>
        <a:p xmlns:a="http://schemas.openxmlformats.org/drawingml/2006/main">
          <a:endParaRPr lang="en-US" sz="1100" dirty="0"/>
        </a:p>
      </cdr:txBody>
    </cdr:sp>
  </cdr:relSizeAnchor>
  <cdr:relSizeAnchor xmlns:cdr="http://schemas.openxmlformats.org/drawingml/2006/chartDrawing">
    <cdr:from>
      <cdr:x>0.83061</cdr:x>
      <cdr:y>0.9118</cdr:y>
    </cdr:from>
    <cdr:to>
      <cdr:x>0.99439</cdr:x>
      <cdr:y>0.98737</cdr:y>
    </cdr:to>
    <cdr:sp macro="" textlink="">
      <cdr:nvSpPr>
        <cdr:cNvPr id="3" name="TextBox 2">
          <a:extLst xmlns:a="http://schemas.openxmlformats.org/drawingml/2006/main">
            <a:ext uri="{FF2B5EF4-FFF2-40B4-BE49-F238E27FC236}">
              <a16:creationId xmlns:a16="http://schemas.microsoft.com/office/drawing/2014/main" id="{FD2767DA-1966-C64E-2F30-71569283B2EE}"/>
            </a:ext>
          </a:extLst>
        </cdr:cNvPr>
        <cdr:cNvSpPr txBox="1"/>
      </cdr:nvSpPr>
      <cdr:spPr>
        <a:xfrm xmlns:a="http://schemas.openxmlformats.org/drawingml/2006/main">
          <a:off x="3837021" y="2445425"/>
          <a:ext cx="756596" cy="202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Narrow" panose="020B0604020202020204" pitchFamily="34" charset="0"/>
              <a:ea typeface="+mn-ea"/>
              <a:cs typeface="Arial Narrow" panose="020B0604020202020204" pitchFamily="34" charset="0"/>
            </a:rPr>
            <a:t>Source: PUMS</a:t>
          </a:r>
        </a:p>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0.17329</cdr:y>
    </cdr:to>
    <cdr:sp macro="" textlink="">
      <cdr:nvSpPr>
        <cdr:cNvPr id="3" name="TextBox 1">
          <a:extLst xmlns:a="http://schemas.openxmlformats.org/drawingml/2006/main">
            <a:ext uri="{FF2B5EF4-FFF2-40B4-BE49-F238E27FC236}">
              <a16:creationId xmlns:a16="http://schemas.microsoft.com/office/drawing/2014/main" id="{CC2930E2-5813-8C4B-B925-AC8552534432}"/>
            </a:ext>
          </a:extLst>
        </cdr:cNvPr>
        <cdr:cNvSpPr txBox="1"/>
      </cdr:nvSpPr>
      <cdr:spPr>
        <a:xfrm xmlns:a="http://schemas.openxmlformats.org/drawingml/2006/main">
          <a:off x="0" y="0"/>
          <a:ext cx="6227378" cy="5847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i="0" dirty="0">
              <a:latin typeface="Arial Narrow" panose="020B0604020202020204" pitchFamily="34" charset="0"/>
              <a:cs typeface="Arial Narrow" panose="020B0604020202020204" pitchFamily="34" charset="0"/>
            </a:rPr>
            <a:t>Employment Distribution for Hospitality </a:t>
          </a:r>
          <a:r>
            <a:rPr lang="en-US" sz="1800" b="1" i="0" baseline="0" dirty="0">
              <a:latin typeface="Arial Narrow" panose="020B0604020202020204" pitchFamily="34" charset="0"/>
              <a:cs typeface="Arial Narrow" panose="020B0604020202020204" pitchFamily="34" charset="0"/>
            </a:rPr>
            <a:t>Industries</a:t>
          </a:r>
          <a:endParaRPr lang="en-US" sz="1800" b="1" dirty="0">
            <a:latin typeface="Arial Narrow" panose="020B0604020202020204" pitchFamily="34" charset="0"/>
            <a:cs typeface="Arial Narrow" panose="020B0604020202020204" pitchFamily="34" charset="0"/>
          </a:endParaRPr>
        </a:p>
        <a:p xmlns:a="http://schemas.openxmlformats.org/drawingml/2006/main">
          <a:pPr algn="ctr"/>
          <a:r>
            <a:rPr lang="en-US" sz="1800" b="1" dirty="0">
              <a:latin typeface="Arial Narrow" panose="020B0604020202020204" pitchFamily="34" charset="0"/>
              <a:cs typeface="Arial Narrow" panose="020B0604020202020204" pitchFamily="34" charset="0"/>
            </a:rPr>
            <a:t> </a:t>
          </a:r>
          <a:r>
            <a:rPr lang="en-US" sz="1800" b="1" i="0" dirty="0">
              <a:latin typeface="Arial Narrow" panose="020B0604020202020204" pitchFamily="34" charset="0"/>
              <a:cs typeface="Arial Narrow" panose="020B0604020202020204" pitchFamily="34" charset="0"/>
            </a:rPr>
            <a:t>Los</a:t>
          </a:r>
          <a:r>
            <a:rPr lang="en-US" sz="1800" b="1" i="0" baseline="0" dirty="0">
              <a:latin typeface="Arial Narrow" panose="020B0604020202020204" pitchFamily="34" charset="0"/>
              <a:cs typeface="Arial Narrow" panose="020B0604020202020204" pitchFamily="34" charset="0"/>
            </a:rPr>
            <a:t> Angeles County 2012</a:t>
          </a:r>
          <a:endParaRPr lang="en-US" sz="1800" b="1" i="0" dirty="0">
            <a:latin typeface="Arial Narrow" panose="020B0604020202020204" pitchFamily="34" charset="0"/>
            <a:cs typeface="Arial Narrow" panose="020B0604020202020204" pitchFamily="34" charset="0"/>
          </a:endParaRPr>
        </a:p>
      </cdr:txBody>
    </cdr:sp>
  </cdr:relSizeAnchor>
  <cdr:relSizeAnchor xmlns:cdr="http://schemas.openxmlformats.org/drawingml/2006/chartDrawing">
    <cdr:from>
      <cdr:x>0.83582</cdr:x>
      <cdr:y>0.94873</cdr:y>
    </cdr:from>
    <cdr:to>
      <cdr:x>1</cdr:x>
      <cdr:y>1</cdr:y>
    </cdr:to>
    <cdr:sp macro="" textlink="">
      <cdr:nvSpPr>
        <cdr:cNvPr id="4" name="TextBox 1">
          <a:extLst xmlns:a="http://schemas.openxmlformats.org/drawingml/2006/main">
            <a:ext uri="{FF2B5EF4-FFF2-40B4-BE49-F238E27FC236}">
              <a16:creationId xmlns:a16="http://schemas.microsoft.com/office/drawing/2014/main" id="{E2D66848-D074-C14A-9459-A1BD25547F09}"/>
            </a:ext>
          </a:extLst>
        </cdr:cNvPr>
        <cdr:cNvSpPr txBox="1"/>
      </cdr:nvSpPr>
      <cdr:spPr>
        <a:xfrm xmlns:a="http://schemas.openxmlformats.org/drawingml/2006/main">
          <a:off x="4836160" y="4277360"/>
          <a:ext cx="949960" cy="231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a:latin typeface="Arial Narrow" panose="020B0604020202020204" pitchFamily="34" charset="0"/>
              <a:cs typeface="Arial Narrow" panose="020B0604020202020204" pitchFamily="34" charset="0"/>
            </a:rPr>
            <a:t>Source: CA EDD</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0.17824</cdr:y>
    </cdr:to>
    <cdr:sp macro="" textlink="">
      <cdr:nvSpPr>
        <cdr:cNvPr id="3" name="TextBox 1">
          <a:extLst xmlns:a="http://schemas.openxmlformats.org/drawingml/2006/main">
            <a:ext uri="{FF2B5EF4-FFF2-40B4-BE49-F238E27FC236}">
              <a16:creationId xmlns:a16="http://schemas.microsoft.com/office/drawing/2014/main" id="{CC2930E2-5813-8C4B-B925-AC8552534432}"/>
            </a:ext>
          </a:extLst>
        </cdr:cNvPr>
        <cdr:cNvSpPr txBox="1"/>
      </cdr:nvSpPr>
      <cdr:spPr>
        <a:xfrm xmlns:a="http://schemas.openxmlformats.org/drawingml/2006/main">
          <a:off x="0" y="0"/>
          <a:ext cx="5803900" cy="753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i="0" dirty="0">
              <a:latin typeface="Arial Narrow" panose="020B0604020202020204" pitchFamily="34" charset="0"/>
              <a:cs typeface="Arial Narrow" panose="020B0604020202020204" pitchFamily="34" charset="0"/>
            </a:rPr>
            <a:t>Employment Distribution for Hospitality </a:t>
          </a:r>
          <a:r>
            <a:rPr lang="en-US" sz="1800" b="1" i="0" baseline="0" dirty="0">
              <a:latin typeface="Arial Narrow" panose="020B0604020202020204" pitchFamily="34" charset="0"/>
              <a:cs typeface="Arial Narrow" panose="020B0604020202020204" pitchFamily="34" charset="0"/>
            </a:rPr>
            <a:t>Industries</a:t>
          </a:r>
          <a:endParaRPr lang="en-US" sz="1800" b="1" i="0" dirty="0">
            <a:latin typeface="Arial Narrow" panose="020B0604020202020204" pitchFamily="34" charset="0"/>
            <a:cs typeface="Arial Narrow" panose="020B0604020202020204" pitchFamily="34" charset="0"/>
          </a:endParaRPr>
        </a:p>
        <a:p xmlns:a="http://schemas.openxmlformats.org/drawingml/2006/main">
          <a:pPr algn="ctr"/>
          <a:r>
            <a:rPr lang="en-US" sz="1800" b="1" i="0" dirty="0">
              <a:latin typeface="Arial Narrow" panose="020B0604020202020204" pitchFamily="34" charset="0"/>
              <a:cs typeface="Arial Narrow" panose="020B0604020202020204" pitchFamily="34" charset="0"/>
            </a:rPr>
            <a:t>Los</a:t>
          </a:r>
          <a:r>
            <a:rPr lang="en-US" sz="1800" b="1" i="0" baseline="0" dirty="0">
              <a:latin typeface="Arial Narrow" panose="020B0604020202020204" pitchFamily="34" charset="0"/>
              <a:cs typeface="Arial Narrow" panose="020B0604020202020204" pitchFamily="34" charset="0"/>
            </a:rPr>
            <a:t> Angeles County 2022</a:t>
          </a:r>
          <a:endParaRPr lang="en-US" sz="1800" b="1" i="0" dirty="0">
            <a:latin typeface="Arial Narrow" panose="020B0604020202020204" pitchFamily="34" charset="0"/>
            <a:cs typeface="Arial Narrow" panose="020B0604020202020204" pitchFamily="34" charset="0"/>
          </a:endParaRPr>
        </a:p>
      </cdr:txBody>
    </cdr:sp>
  </cdr:relSizeAnchor>
  <cdr:relSizeAnchor xmlns:cdr="http://schemas.openxmlformats.org/drawingml/2006/chartDrawing">
    <cdr:from>
      <cdr:x>0.83582</cdr:x>
      <cdr:y>0.94873</cdr:y>
    </cdr:from>
    <cdr:to>
      <cdr:x>1</cdr:x>
      <cdr:y>1</cdr:y>
    </cdr:to>
    <cdr:sp macro="" textlink="">
      <cdr:nvSpPr>
        <cdr:cNvPr id="4" name="TextBox 1">
          <a:extLst xmlns:a="http://schemas.openxmlformats.org/drawingml/2006/main">
            <a:ext uri="{FF2B5EF4-FFF2-40B4-BE49-F238E27FC236}">
              <a16:creationId xmlns:a16="http://schemas.microsoft.com/office/drawing/2014/main" id="{E2D66848-D074-C14A-9459-A1BD25547F09}"/>
            </a:ext>
          </a:extLst>
        </cdr:cNvPr>
        <cdr:cNvSpPr txBox="1"/>
      </cdr:nvSpPr>
      <cdr:spPr>
        <a:xfrm xmlns:a="http://schemas.openxmlformats.org/drawingml/2006/main">
          <a:off x="4836160" y="4277360"/>
          <a:ext cx="949960" cy="231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a:latin typeface="Arial Narrow" panose="020B0604020202020204" pitchFamily="34" charset="0"/>
              <a:cs typeface="Arial Narrow" panose="020B0604020202020204" pitchFamily="34" charset="0"/>
            </a:rPr>
            <a:t>Source: CA EDD</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0.15618</cdr:y>
    </cdr:to>
    <cdr:sp macro="" textlink="">
      <cdr:nvSpPr>
        <cdr:cNvPr id="2" name="TextBox 1">
          <a:extLst xmlns:a="http://schemas.openxmlformats.org/drawingml/2006/main">
            <a:ext uri="{FF2B5EF4-FFF2-40B4-BE49-F238E27FC236}">
              <a16:creationId xmlns:a16="http://schemas.microsoft.com/office/drawing/2014/main" id="{7682111E-CB08-C64E-8133-D0111066EF98}"/>
            </a:ext>
          </a:extLst>
        </cdr:cNvPr>
        <cdr:cNvSpPr txBox="1"/>
      </cdr:nvSpPr>
      <cdr:spPr>
        <a:xfrm xmlns:a="http://schemas.openxmlformats.org/drawingml/2006/main">
          <a:off x="0" y="0"/>
          <a:ext cx="9309649" cy="12058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i="0">
              <a:latin typeface="Arial Narrow" panose="020B0604020202020204" pitchFamily="34" charset="0"/>
              <a:cs typeface="Arial Narrow" panose="020B0604020202020204" pitchFamily="34" charset="0"/>
            </a:rPr>
            <a:t>Average Annual Pay for Hospitality </a:t>
          </a:r>
          <a:r>
            <a:rPr lang="en-US" sz="2000" b="1" i="0" baseline="0">
              <a:latin typeface="Arial Narrow" panose="020B0604020202020204" pitchFamily="34" charset="0"/>
              <a:cs typeface="Arial Narrow" panose="020B0604020202020204" pitchFamily="34" charset="0"/>
            </a:rPr>
            <a:t>Industries</a:t>
          </a:r>
        </a:p>
        <a:p xmlns:a="http://schemas.openxmlformats.org/drawingml/2006/main">
          <a:pPr algn="ctr"/>
          <a:r>
            <a:rPr lang="en-US" sz="2000" b="1" i="0" baseline="0">
              <a:latin typeface="Arial Narrow" panose="020B0604020202020204" pitchFamily="34" charset="0"/>
              <a:cs typeface="Arial Narrow" panose="020B0604020202020204" pitchFamily="34" charset="0"/>
            </a:rPr>
            <a:t>Los Angeles County 2022</a:t>
          </a:r>
        </a:p>
      </cdr:txBody>
    </cdr:sp>
  </cdr:relSizeAnchor>
  <cdr:relSizeAnchor xmlns:cdr="http://schemas.openxmlformats.org/drawingml/2006/chartDrawing">
    <cdr:from>
      <cdr:x>0.89074</cdr:x>
      <cdr:y>0.94187</cdr:y>
    </cdr:from>
    <cdr:to>
      <cdr:x>1</cdr:x>
      <cdr:y>1</cdr:y>
    </cdr:to>
    <cdr:sp macro="" textlink="">
      <cdr:nvSpPr>
        <cdr:cNvPr id="3" name="TextBox 1">
          <a:extLst xmlns:a="http://schemas.openxmlformats.org/drawingml/2006/main">
            <a:ext uri="{FF2B5EF4-FFF2-40B4-BE49-F238E27FC236}">
              <a16:creationId xmlns:a16="http://schemas.microsoft.com/office/drawing/2014/main" id="{21C7AD7C-B9FD-EB4D-AE86-86E48D950219}"/>
            </a:ext>
          </a:extLst>
        </cdr:cNvPr>
        <cdr:cNvSpPr txBox="1"/>
      </cdr:nvSpPr>
      <cdr:spPr>
        <a:xfrm xmlns:a="http://schemas.openxmlformats.org/drawingml/2006/main">
          <a:off x="5556318" y="4120056"/>
          <a:ext cx="681575" cy="2542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dirty="0">
              <a:latin typeface="Arial Narrow" panose="020B0604020202020204" pitchFamily="34" charset="0"/>
              <a:cs typeface="Arial Narrow" panose="020B0604020202020204" pitchFamily="34" charset="0"/>
            </a:rPr>
            <a:t>Source: CA EDD</a:t>
          </a:r>
        </a:p>
      </cdr:txBody>
    </cdr:sp>
  </cdr:relSizeAnchor>
</c:userShapes>
</file>

<file path=ppt/drawings/drawing5.xml><?xml version="1.0" encoding="utf-8"?>
<c:userShapes xmlns:c="http://schemas.openxmlformats.org/drawingml/2006/chart">
  <cdr:relSizeAnchor xmlns:cdr="http://schemas.openxmlformats.org/drawingml/2006/chartDrawing">
    <cdr:from>
      <cdr:x>1.48933E-7</cdr:x>
      <cdr:y>0.00534</cdr:y>
    </cdr:from>
    <cdr:to>
      <cdr:x>1</cdr:x>
      <cdr:y>0.17241</cdr:y>
    </cdr:to>
    <cdr:sp macro="" textlink="">
      <cdr:nvSpPr>
        <cdr:cNvPr id="2" name="TextBox 1">
          <a:extLst xmlns:a="http://schemas.openxmlformats.org/drawingml/2006/main">
            <a:ext uri="{FF2B5EF4-FFF2-40B4-BE49-F238E27FC236}">
              <a16:creationId xmlns:a16="http://schemas.microsoft.com/office/drawing/2014/main" id="{7682111E-CB08-C64E-8133-D0111066EF98}"/>
            </a:ext>
          </a:extLst>
        </cdr:cNvPr>
        <cdr:cNvSpPr txBox="1"/>
      </cdr:nvSpPr>
      <cdr:spPr>
        <a:xfrm xmlns:a="http://schemas.openxmlformats.org/drawingml/2006/main">
          <a:off x="1" y="31750"/>
          <a:ext cx="6714433" cy="993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i="0">
              <a:latin typeface="Arial Narrow" panose="020B0604020202020204" pitchFamily="34" charset="0"/>
              <a:cs typeface="Arial Narrow" panose="020B0604020202020204" pitchFamily="34" charset="0"/>
            </a:rPr>
            <a:t>Real Wage Growth in Hospitality Industries</a:t>
          </a:r>
          <a:endParaRPr lang="en-US" sz="2000" b="1" i="0" baseline="0">
            <a:latin typeface="Arial Narrow" panose="020B0604020202020204" pitchFamily="34" charset="0"/>
            <a:cs typeface="Arial Narrow" panose="020B0604020202020204" pitchFamily="34" charset="0"/>
          </a:endParaRPr>
        </a:p>
        <a:p xmlns:a="http://schemas.openxmlformats.org/drawingml/2006/main">
          <a:pPr algn="ctr"/>
          <a:r>
            <a:rPr lang="en-US" sz="2000" b="1" i="0" baseline="0">
              <a:latin typeface="Arial Narrow" panose="020B0604020202020204" pitchFamily="34" charset="0"/>
              <a:cs typeface="Arial Narrow" panose="020B0604020202020204" pitchFamily="34" charset="0"/>
            </a:rPr>
            <a:t>Los Angeles County, 2012 to 2022</a:t>
          </a:r>
          <a:endParaRPr lang="en-US" sz="2000" b="1" i="0">
            <a:latin typeface="Arial Narrow" panose="020B0604020202020204" pitchFamily="34" charset="0"/>
            <a:cs typeface="Arial Narrow" panose="020B0604020202020204" pitchFamily="34" charset="0"/>
          </a:endParaRPr>
        </a:p>
      </cdr:txBody>
    </cdr:sp>
  </cdr:relSizeAnchor>
  <cdr:relSizeAnchor xmlns:cdr="http://schemas.openxmlformats.org/drawingml/2006/chartDrawing">
    <cdr:from>
      <cdr:x>0.86664</cdr:x>
      <cdr:y>0.96303</cdr:y>
    </cdr:from>
    <cdr:to>
      <cdr:x>1</cdr:x>
      <cdr:y>1</cdr:y>
    </cdr:to>
    <cdr:sp macro="" textlink="">
      <cdr:nvSpPr>
        <cdr:cNvPr id="3" name="TextBox 1">
          <a:extLst xmlns:a="http://schemas.openxmlformats.org/drawingml/2006/main">
            <a:ext uri="{FF2B5EF4-FFF2-40B4-BE49-F238E27FC236}">
              <a16:creationId xmlns:a16="http://schemas.microsoft.com/office/drawing/2014/main" id="{582E980C-4591-DB42-9981-333FB9FE9594}"/>
            </a:ext>
          </a:extLst>
        </cdr:cNvPr>
        <cdr:cNvSpPr txBox="1"/>
      </cdr:nvSpPr>
      <cdr:spPr>
        <a:xfrm xmlns:a="http://schemas.openxmlformats.org/drawingml/2006/main">
          <a:off x="5801360" y="5638800"/>
          <a:ext cx="892753" cy="2164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a:latin typeface="Arial Narrow" panose="020B0604020202020204" pitchFamily="34" charset="0"/>
              <a:cs typeface="Arial Narrow" panose="020B0604020202020204" pitchFamily="34" charset="0"/>
            </a:rPr>
            <a:t>Source: CA EDD</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2.33011E-7</cdr:y>
    </cdr:from>
    <cdr:to>
      <cdr:x>1</cdr:x>
      <cdr:y>0.10366</cdr:y>
    </cdr:to>
    <cdr:sp macro="" textlink="">
      <cdr:nvSpPr>
        <cdr:cNvPr id="2" name="TextBox 1">
          <a:extLst xmlns:a="http://schemas.openxmlformats.org/drawingml/2006/main">
            <a:ext uri="{FF2B5EF4-FFF2-40B4-BE49-F238E27FC236}">
              <a16:creationId xmlns:a16="http://schemas.microsoft.com/office/drawing/2014/main" id="{7682111E-CB08-C64E-8133-D0111066EF98}"/>
            </a:ext>
          </a:extLst>
        </cdr:cNvPr>
        <cdr:cNvSpPr txBox="1"/>
      </cdr:nvSpPr>
      <cdr:spPr>
        <a:xfrm xmlns:a="http://schemas.openxmlformats.org/drawingml/2006/main">
          <a:off x="0" y="1"/>
          <a:ext cx="9270124" cy="4448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i="0" dirty="0">
              <a:latin typeface="Arial Narrow" panose="020B0604020202020204" pitchFamily="34" charset="0"/>
              <a:cs typeface="Arial Narrow" panose="020B0604020202020204" pitchFamily="34" charset="0"/>
            </a:rPr>
            <a:t>Hospitality Forecasted Employment</a:t>
          </a:r>
        </a:p>
        <a:p xmlns:a="http://schemas.openxmlformats.org/drawingml/2006/main">
          <a:pPr algn="ctr"/>
          <a:r>
            <a:rPr lang="en-US" sz="2400" b="1" dirty="0">
              <a:latin typeface="Arial Narrow" panose="020B0604020202020204" pitchFamily="34" charset="0"/>
              <a:cs typeface="Arial Narrow" panose="020B0604020202020204" pitchFamily="34" charset="0"/>
            </a:rPr>
            <a:t>Los Angeles County, 2022-2028</a:t>
          </a:r>
          <a:endParaRPr lang="en-US" sz="2400" b="1" i="0" dirty="0">
            <a:latin typeface="Arial Narrow" panose="020B0604020202020204" pitchFamily="34" charset="0"/>
            <a:cs typeface="Arial Narrow" panose="020B0604020202020204" pitchFamily="34" charset="0"/>
          </a:endParaRPr>
        </a:p>
      </cdr:txBody>
    </cdr:sp>
  </cdr:relSizeAnchor>
  <cdr:relSizeAnchor xmlns:cdr="http://schemas.openxmlformats.org/drawingml/2006/chartDrawing">
    <cdr:from>
      <cdr:x>0.8955</cdr:x>
      <cdr:y>0.94792</cdr:y>
    </cdr:from>
    <cdr:to>
      <cdr:x>0.99523</cdr:x>
      <cdr:y>1</cdr:y>
    </cdr:to>
    <cdr:sp macro="" textlink="">
      <cdr:nvSpPr>
        <cdr:cNvPr id="3" name="TextBox 1">
          <a:extLst xmlns:a="http://schemas.openxmlformats.org/drawingml/2006/main">
            <a:ext uri="{FF2B5EF4-FFF2-40B4-BE49-F238E27FC236}">
              <a16:creationId xmlns:a16="http://schemas.microsoft.com/office/drawing/2014/main" id="{38449C64-C569-8F4F-9F6B-3F2C187261EF}"/>
            </a:ext>
          </a:extLst>
        </cdr:cNvPr>
        <cdr:cNvSpPr txBox="1"/>
      </cdr:nvSpPr>
      <cdr:spPr>
        <a:xfrm xmlns:a="http://schemas.openxmlformats.org/drawingml/2006/main">
          <a:off x="7835900" y="4622800"/>
          <a:ext cx="872661" cy="254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a:latin typeface="Arial Narrow" panose="020B0604020202020204" pitchFamily="34" charset="0"/>
              <a:cs typeface="Arial Narrow" panose="020B0604020202020204" pitchFamily="34" charset="0"/>
            </a:rPr>
            <a:t>Source:</a:t>
          </a:r>
          <a:r>
            <a:rPr lang="en-US" sz="800" b="0" i="0" baseline="0">
              <a:latin typeface="Arial Narrow" panose="020B0604020202020204" pitchFamily="34" charset="0"/>
              <a:cs typeface="Arial Narrow" panose="020B0604020202020204" pitchFamily="34" charset="0"/>
            </a:rPr>
            <a:t> </a:t>
          </a:r>
          <a:r>
            <a:rPr lang="en-US" sz="800" b="0" i="0">
              <a:latin typeface="Arial Narrow" panose="020B0604020202020204" pitchFamily="34" charset="0"/>
              <a:cs typeface="Arial Narrow" panose="020B0604020202020204" pitchFamily="34" charset="0"/>
            </a:rPr>
            <a:t>Lightcast</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0.99886</cdr:x>
      <cdr:y>0.11842</cdr:y>
    </cdr:to>
    <cdr:sp macro="" textlink="">
      <cdr:nvSpPr>
        <cdr:cNvPr id="2" name="TextBox 1">
          <a:extLst xmlns:a="http://schemas.openxmlformats.org/drawingml/2006/main">
            <a:ext uri="{FF2B5EF4-FFF2-40B4-BE49-F238E27FC236}">
              <a16:creationId xmlns:a16="http://schemas.microsoft.com/office/drawing/2014/main" id="{7682111E-CB08-C64E-8133-D0111066EF98}"/>
            </a:ext>
          </a:extLst>
        </cdr:cNvPr>
        <cdr:cNvSpPr txBox="1"/>
      </cdr:nvSpPr>
      <cdr:spPr>
        <a:xfrm xmlns:a="http://schemas.openxmlformats.org/drawingml/2006/main">
          <a:off x="0" y="0"/>
          <a:ext cx="8344402" cy="7111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400" b="1" i="0" dirty="0">
              <a:latin typeface="Arial Narrow" panose="020B0604020202020204" pitchFamily="34" charset="0"/>
              <a:cs typeface="Arial Narrow" panose="020B0604020202020204" pitchFamily="34" charset="0"/>
            </a:rPr>
            <a:t>Forecasted Employment Growth in</a:t>
          </a:r>
          <a:r>
            <a:rPr lang="en-US" sz="2400" b="1" dirty="0">
              <a:latin typeface="Arial Narrow" panose="020B0604020202020204" pitchFamily="34" charset="0"/>
              <a:cs typeface="Arial Narrow" panose="020B0604020202020204" pitchFamily="34" charset="0"/>
            </a:rPr>
            <a:t> </a:t>
          </a:r>
          <a:r>
            <a:rPr lang="en-US" sz="2400" b="1" i="0" baseline="0" dirty="0">
              <a:latin typeface="Arial Narrow" panose="020B0604020202020204" pitchFamily="34" charset="0"/>
              <a:cs typeface="Arial Narrow" panose="020B0604020202020204" pitchFamily="34" charset="0"/>
            </a:rPr>
            <a:t>Hospitality</a:t>
          </a:r>
          <a:r>
            <a:rPr lang="en-US" sz="2400" b="1" dirty="0">
              <a:latin typeface="Arial Narrow" panose="020B0604020202020204" pitchFamily="34" charset="0"/>
              <a:cs typeface="Arial Narrow" panose="020B0604020202020204" pitchFamily="34" charset="0"/>
            </a:rPr>
            <a:t> </a:t>
          </a:r>
          <a:r>
            <a:rPr lang="en-US" sz="2400" b="1" i="0" baseline="0" dirty="0">
              <a:latin typeface="Arial Narrow" panose="020B0604020202020204" pitchFamily="34" charset="0"/>
              <a:cs typeface="Arial Narrow" panose="020B0604020202020204" pitchFamily="34" charset="0"/>
            </a:rPr>
            <a:t>Industries</a:t>
          </a:r>
        </a:p>
        <a:p xmlns:a="http://schemas.openxmlformats.org/drawingml/2006/main">
          <a:pPr algn="l"/>
          <a:r>
            <a:rPr lang="en-US" sz="2400" b="1" i="0" baseline="0" dirty="0">
              <a:latin typeface="Arial Narrow" panose="020B0604020202020204" pitchFamily="34" charset="0"/>
              <a:cs typeface="Arial Narrow" panose="020B0604020202020204" pitchFamily="34" charset="0"/>
            </a:rPr>
            <a:t>Los Angeles County, 2022 to 2028</a:t>
          </a:r>
          <a:endParaRPr lang="en-US" sz="2400" b="1" i="0" dirty="0">
            <a:latin typeface="Arial Narrow" panose="020B0604020202020204" pitchFamily="34" charset="0"/>
            <a:cs typeface="Arial Narrow" panose="020B0604020202020204" pitchFamily="34" charset="0"/>
          </a:endParaRPr>
        </a:p>
      </cdr:txBody>
    </cdr:sp>
  </cdr:relSizeAnchor>
  <cdr:relSizeAnchor xmlns:cdr="http://schemas.openxmlformats.org/drawingml/2006/chartDrawing">
    <cdr:from>
      <cdr:x>0.89318</cdr:x>
      <cdr:y>0.95993</cdr:y>
    </cdr:from>
    <cdr:to>
      <cdr:x>1</cdr:x>
      <cdr:y>1</cdr:y>
    </cdr:to>
    <cdr:sp macro="" textlink="">
      <cdr:nvSpPr>
        <cdr:cNvPr id="3" name="TextBox 1">
          <a:extLst xmlns:a="http://schemas.openxmlformats.org/drawingml/2006/main">
            <a:ext uri="{FF2B5EF4-FFF2-40B4-BE49-F238E27FC236}">
              <a16:creationId xmlns:a16="http://schemas.microsoft.com/office/drawing/2014/main" id="{582E980C-4591-DB42-9981-333FB9FE9594}"/>
            </a:ext>
          </a:extLst>
        </cdr:cNvPr>
        <cdr:cNvSpPr txBox="1"/>
      </cdr:nvSpPr>
      <cdr:spPr>
        <a:xfrm xmlns:a="http://schemas.openxmlformats.org/drawingml/2006/main">
          <a:off x="7985760" y="5842000"/>
          <a:ext cx="955040" cy="2438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a:latin typeface="Arial Narrow" panose="020B0604020202020204" pitchFamily="34" charset="0"/>
              <a:cs typeface="Arial Narrow" panose="020B0604020202020204" pitchFamily="34" charset="0"/>
            </a:rPr>
            <a:t>Source: Lightcast</a:t>
          </a:r>
        </a:p>
      </cdr:txBody>
    </cdr:sp>
  </cdr:relSizeAnchor>
  <cdr:relSizeAnchor xmlns:cdr="http://schemas.openxmlformats.org/drawingml/2006/chartDrawing">
    <cdr:from>
      <cdr:x>0.6821</cdr:x>
      <cdr:y>0.18155</cdr:y>
    </cdr:from>
    <cdr:to>
      <cdr:x>0.98999</cdr:x>
      <cdr:y>0.25668</cdr:y>
    </cdr:to>
    <cdr:sp macro="" textlink="">
      <cdr:nvSpPr>
        <cdr:cNvPr id="8" name="TextBox 7">
          <a:extLst xmlns:a="http://schemas.openxmlformats.org/drawingml/2006/main">
            <a:ext uri="{FF2B5EF4-FFF2-40B4-BE49-F238E27FC236}">
              <a16:creationId xmlns:a16="http://schemas.microsoft.com/office/drawing/2014/main" id="{8E7A7C4B-927F-59C6-0DDB-ECE63B5D061D}"/>
            </a:ext>
          </a:extLst>
        </cdr:cNvPr>
        <cdr:cNvSpPr txBox="1"/>
      </cdr:nvSpPr>
      <cdr:spPr>
        <a:xfrm xmlns:a="http://schemas.openxmlformats.org/drawingml/2006/main">
          <a:off x="6921500" y="1104900"/>
          <a:ext cx="3124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0" i="0">
            <a:latin typeface="Arial Narrow" panose="020B0604020202020204" pitchFamily="34" charset="0"/>
            <a:cs typeface="Arial Narrow" panose="020B0604020202020204" pitchFamily="34" charset="0"/>
          </a:endParaRPr>
        </a:p>
      </cdr:txBody>
    </cdr:sp>
  </cdr:relSizeAnchor>
  <cdr:relSizeAnchor xmlns:cdr="http://schemas.openxmlformats.org/drawingml/2006/chartDrawing">
    <cdr:from>
      <cdr:x>0.65457</cdr:x>
      <cdr:y>0.23581</cdr:y>
    </cdr:from>
    <cdr:to>
      <cdr:x>0.95745</cdr:x>
      <cdr:y>0.3005</cdr:y>
    </cdr:to>
    <cdr:sp macro="" textlink="">
      <cdr:nvSpPr>
        <cdr:cNvPr id="9" name="TextBox 1">
          <a:extLst xmlns:a="http://schemas.openxmlformats.org/drawingml/2006/main">
            <a:ext uri="{FF2B5EF4-FFF2-40B4-BE49-F238E27FC236}">
              <a16:creationId xmlns:a16="http://schemas.microsoft.com/office/drawing/2014/main" id="{F62279BD-361A-CF33-7993-F686118C0D16}"/>
            </a:ext>
          </a:extLst>
        </cdr:cNvPr>
        <cdr:cNvSpPr txBox="1"/>
      </cdr:nvSpPr>
      <cdr:spPr>
        <a:xfrm xmlns:a="http://schemas.openxmlformats.org/drawingml/2006/main">
          <a:off x="6642100" y="1435100"/>
          <a:ext cx="3073400" cy="393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400" b="0" i="0">
            <a:latin typeface="Arial Narrow" panose="020B0604020202020204" pitchFamily="34" charset="0"/>
            <a:cs typeface="Arial Narrow" panose="020B0604020202020204" pitchFamily="34" charset="0"/>
          </a:endParaRPr>
        </a:p>
      </cdr:txBody>
    </cdr:sp>
  </cdr:relSizeAnchor>
  <cdr:relSizeAnchor xmlns:cdr="http://schemas.openxmlformats.org/drawingml/2006/chartDrawing">
    <cdr:from>
      <cdr:x>0.61327</cdr:x>
      <cdr:y>0.31511</cdr:y>
    </cdr:from>
    <cdr:to>
      <cdr:x>0.94368</cdr:x>
      <cdr:y>0.3798</cdr:y>
    </cdr:to>
    <cdr:sp macro="" textlink="">
      <cdr:nvSpPr>
        <cdr:cNvPr id="10" name="TextBox 1">
          <a:extLst xmlns:a="http://schemas.openxmlformats.org/drawingml/2006/main">
            <a:ext uri="{FF2B5EF4-FFF2-40B4-BE49-F238E27FC236}">
              <a16:creationId xmlns:a16="http://schemas.microsoft.com/office/drawing/2014/main" id="{F62279BD-361A-CF33-7993-F686118C0D16}"/>
            </a:ext>
          </a:extLst>
        </cdr:cNvPr>
        <cdr:cNvSpPr txBox="1"/>
      </cdr:nvSpPr>
      <cdr:spPr>
        <a:xfrm xmlns:a="http://schemas.openxmlformats.org/drawingml/2006/main">
          <a:off x="6223000" y="1917700"/>
          <a:ext cx="3352800" cy="393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200" b="0" i="0" u="none" strike="noStrike" kern="1200" baseline="0">
              <a:solidFill>
                <a:sysClr val="windowText" lastClr="000000">
                  <a:lumMod val="75000"/>
                  <a:lumOff val="25000"/>
                </a:sysClr>
              </a:solidFill>
              <a:latin typeface="Arial Narrow" panose="020B0604020202020204" pitchFamily="34" charset="0"/>
              <a:ea typeface="+mn-ea"/>
              <a:cs typeface="Arial Narrow" panose="020B0604020202020204" pitchFamily="34" charset="0"/>
            </a:defRPr>
          </a:pPr>
          <a:endParaRPr lang="en-US" sz="1400" baseline="0"/>
        </a:p>
      </cdr:txBody>
    </cdr:sp>
  </cdr:relSizeAnchor>
  <cdr:relSizeAnchor xmlns:cdr="http://schemas.openxmlformats.org/drawingml/2006/chartDrawing">
    <cdr:from>
      <cdr:x>0.58073</cdr:x>
      <cdr:y>0.38397</cdr:y>
    </cdr:from>
    <cdr:to>
      <cdr:x>0.74718</cdr:x>
      <cdr:y>0.4278</cdr:y>
    </cdr:to>
    <cdr:sp macro="" textlink="">
      <cdr:nvSpPr>
        <cdr:cNvPr id="11" name="TextBox 1">
          <a:extLst xmlns:a="http://schemas.openxmlformats.org/drawingml/2006/main">
            <a:ext uri="{FF2B5EF4-FFF2-40B4-BE49-F238E27FC236}">
              <a16:creationId xmlns:a16="http://schemas.microsoft.com/office/drawing/2014/main" id="{F62279BD-361A-CF33-7993-F686118C0D16}"/>
            </a:ext>
          </a:extLst>
        </cdr:cNvPr>
        <cdr:cNvSpPr txBox="1"/>
      </cdr:nvSpPr>
      <cdr:spPr>
        <a:xfrm xmlns:a="http://schemas.openxmlformats.org/drawingml/2006/main">
          <a:off x="5892800" y="2336800"/>
          <a:ext cx="1689100"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400" b="0" i="0">
            <a:latin typeface="Arial Narrow" panose="020B0604020202020204" pitchFamily="34" charset="0"/>
            <a:cs typeface="Arial Narrow" panose="020B0604020202020204" pitchFamily="34" charset="0"/>
          </a:endParaRPr>
        </a:p>
      </cdr:txBody>
    </cdr:sp>
  </cdr:relSizeAnchor>
  <cdr:relSizeAnchor xmlns:cdr="http://schemas.openxmlformats.org/drawingml/2006/chartDrawing">
    <cdr:from>
      <cdr:x>0.52441</cdr:x>
      <cdr:y>0.649</cdr:y>
    </cdr:from>
    <cdr:to>
      <cdr:x>0.82728</cdr:x>
      <cdr:y>0.69699</cdr:y>
    </cdr:to>
    <cdr:sp macro="" textlink="">
      <cdr:nvSpPr>
        <cdr:cNvPr id="15" name="TextBox 1">
          <a:extLst xmlns:a="http://schemas.openxmlformats.org/drawingml/2006/main">
            <a:ext uri="{FF2B5EF4-FFF2-40B4-BE49-F238E27FC236}">
              <a16:creationId xmlns:a16="http://schemas.microsoft.com/office/drawing/2014/main" id="{F62279BD-361A-CF33-7993-F686118C0D16}"/>
            </a:ext>
          </a:extLst>
        </cdr:cNvPr>
        <cdr:cNvSpPr txBox="1"/>
      </cdr:nvSpPr>
      <cdr:spPr>
        <a:xfrm xmlns:a="http://schemas.openxmlformats.org/drawingml/2006/main">
          <a:off x="5321300" y="3949700"/>
          <a:ext cx="3073400" cy="2921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200" b="0" i="0" u="none" strike="noStrike" kern="1200" baseline="0">
              <a:solidFill>
                <a:sysClr val="windowText" lastClr="000000">
                  <a:lumMod val="75000"/>
                  <a:lumOff val="25000"/>
                </a:sysClr>
              </a:solidFill>
              <a:latin typeface="Arial Narrow" panose="020B0604020202020204" pitchFamily="34" charset="0"/>
              <a:ea typeface="+mn-ea"/>
              <a:cs typeface="Arial Narrow" panose="020B0604020202020204" pitchFamily="34" charset="0"/>
            </a:defRPr>
          </a:pPr>
          <a:endParaRPr lang="en-US" sz="1400" baseline="0"/>
        </a:p>
      </cdr:txBody>
    </cdr:sp>
  </cdr:relSizeAnchor>
  <cdr:relSizeAnchor xmlns:cdr="http://schemas.openxmlformats.org/drawingml/2006/chartDrawing">
    <cdr:from>
      <cdr:x>0.10638</cdr:x>
      <cdr:y>0.69699</cdr:y>
    </cdr:from>
    <cdr:to>
      <cdr:x>0.37046</cdr:x>
      <cdr:y>0.78255</cdr:y>
    </cdr:to>
    <cdr:sp macro="" textlink="">
      <cdr:nvSpPr>
        <cdr:cNvPr id="16" name="TextBox 1">
          <a:extLst xmlns:a="http://schemas.openxmlformats.org/drawingml/2006/main">
            <a:ext uri="{FF2B5EF4-FFF2-40B4-BE49-F238E27FC236}">
              <a16:creationId xmlns:a16="http://schemas.microsoft.com/office/drawing/2014/main" id="{F62279BD-361A-CF33-7993-F686118C0D16}"/>
            </a:ext>
          </a:extLst>
        </cdr:cNvPr>
        <cdr:cNvSpPr txBox="1"/>
      </cdr:nvSpPr>
      <cdr:spPr>
        <a:xfrm xmlns:a="http://schemas.openxmlformats.org/drawingml/2006/main">
          <a:off x="1067026" y="4185863"/>
          <a:ext cx="2648809" cy="5138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200" b="0" i="0" u="none" strike="noStrike" kern="1200" baseline="0">
              <a:solidFill>
                <a:sysClr val="windowText" lastClr="000000">
                  <a:lumMod val="75000"/>
                  <a:lumOff val="25000"/>
                </a:sysClr>
              </a:solidFill>
              <a:latin typeface="Arial Narrow" panose="020B0604020202020204" pitchFamily="34" charset="0"/>
              <a:ea typeface="+mn-ea"/>
              <a:cs typeface="Arial Narrow" panose="020B0604020202020204" pitchFamily="34" charset="0"/>
            </a:defRPr>
          </a:pPr>
          <a:endParaRPr lang="en-US" sz="1400" baseline="0"/>
        </a:p>
      </cdr:txBody>
    </cdr:sp>
  </cdr:relSizeAnchor>
  <cdr:relSizeAnchor xmlns:cdr="http://schemas.openxmlformats.org/drawingml/2006/chartDrawing">
    <cdr:from>
      <cdr:x>0.05882</cdr:x>
      <cdr:y>0.78047</cdr:y>
    </cdr:from>
    <cdr:to>
      <cdr:x>0.25532</cdr:x>
      <cdr:y>0.83472</cdr:y>
    </cdr:to>
    <cdr:sp macro="" textlink="">
      <cdr:nvSpPr>
        <cdr:cNvPr id="17" name="TextBox 1">
          <a:extLst xmlns:a="http://schemas.openxmlformats.org/drawingml/2006/main">
            <a:ext uri="{FF2B5EF4-FFF2-40B4-BE49-F238E27FC236}">
              <a16:creationId xmlns:a16="http://schemas.microsoft.com/office/drawing/2014/main" id="{F62279BD-361A-CF33-7993-F686118C0D16}"/>
            </a:ext>
          </a:extLst>
        </cdr:cNvPr>
        <cdr:cNvSpPr txBox="1"/>
      </cdr:nvSpPr>
      <cdr:spPr>
        <a:xfrm xmlns:a="http://schemas.openxmlformats.org/drawingml/2006/main">
          <a:off x="596900" y="4749800"/>
          <a:ext cx="1993900" cy="330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400" b="0" i="0">
            <a:latin typeface="Arial Narrow" panose="020B0604020202020204" pitchFamily="34" charset="0"/>
            <a:cs typeface="Arial Narrow"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1</cdr:x>
      <cdr:y>0.15618</cdr:y>
    </cdr:to>
    <cdr:sp macro="" textlink="">
      <cdr:nvSpPr>
        <cdr:cNvPr id="2" name="TextBox 1">
          <a:extLst xmlns:a="http://schemas.openxmlformats.org/drawingml/2006/main">
            <a:ext uri="{FF2B5EF4-FFF2-40B4-BE49-F238E27FC236}">
              <a16:creationId xmlns:a16="http://schemas.microsoft.com/office/drawing/2014/main" id="{7682111E-CB08-C64E-8133-D0111066EF98}"/>
            </a:ext>
          </a:extLst>
        </cdr:cNvPr>
        <cdr:cNvSpPr txBox="1"/>
      </cdr:nvSpPr>
      <cdr:spPr>
        <a:xfrm xmlns:a="http://schemas.openxmlformats.org/drawingml/2006/main">
          <a:off x="0" y="0"/>
          <a:ext cx="9080500" cy="7537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000" b="1" i="0" dirty="0">
              <a:latin typeface="Arial Narrow" panose="020B0604020202020204" pitchFamily="34" charset="0"/>
              <a:cs typeface="Arial Narrow" panose="020B0604020202020204" pitchFamily="34" charset="0"/>
            </a:rPr>
            <a:t>Hospitality Job Postings</a:t>
          </a:r>
        </a:p>
        <a:p xmlns:a="http://schemas.openxmlformats.org/drawingml/2006/main">
          <a:pPr algn="ctr"/>
          <a:r>
            <a:rPr lang="en-US" sz="3000" b="1" i="0" dirty="0">
              <a:latin typeface="Arial Narrow" panose="020B0604020202020204" pitchFamily="34" charset="0"/>
              <a:cs typeface="Arial Narrow" panose="020B0604020202020204" pitchFamily="34" charset="0"/>
            </a:rPr>
            <a:t>Los Angeles County 2012 - 2022</a:t>
          </a:r>
        </a:p>
      </cdr:txBody>
    </cdr:sp>
  </cdr:relSizeAnchor>
  <cdr:relSizeAnchor xmlns:cdr="http://schemas.openxmlformats.org/drawingml/2006/chartDrawing">
    <cdr:from>
      <cdr:x>0.89091</cdr:x>
      <cdr:y>0.96316</cdr:y>
    </cdr:from>
    <cdr:to>
      <cdr:x>0.99523</cdr:x>
      <cdr:y>1</cdr:y>
    </cdr:to>
    <cdr:sp macro="" textlink="">
      <cdr:nvSpPr>
        <cdr:cNvPr id="3" name="TextBox 1">
          <a:extLst xmlns:a="http://schemas.openxmlformats.org/drawingml/2006/main">
            <a:ext uri="{FF2B5EF4-FFF2-40B4-BE49-F238E27FC236}">
              <a16:creationId xmlns:a16="http://schemas.microsoft.com/office/drawing/2014/main" id="{38449C64-C569-8F4F-9F6B-3F2C187261EF}"/>
            </a:ext>
          </a:extLst>
        </cdr:cNvPr>
        <cdr:cNvSpPr txBox="1"/>
      </cdr:nvSpPr>
      <cdr:spPr>
        <a:xfrm xmlns:a="http://schemas.openxmlformats.org/drawingml/2006/main">
          <a:off x="8089900" y="4648200"/>
          <a:ext cx="947286" cy="177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dirty="0">
              <a:latin typeface="Arial Narrow" panose="020B0604020202020204" pitchFamily="34" charset="0"/>
              <a:cs typeface="Arial Narrow" panose="020B0604020202020204" pitchFamily="34" charset="0"/>
            </a:rPr>
            <a:t>Source: Lightcast</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1</cdr:x>
      <cdr:y>0.17824</cdr:y>
    </cdr:to>
    <cdr:sp macro="" textlink="">
      <cdr:nvSpPr>
        <cdr:cNvPr id="3" name="TextBox 1">
          <a:extLst xmlns:a="http://schemas.openxmlformats.org/drawingml/2006/main">
            <a:ext uri="{FF2B5EF4-FFF2-40B4-BE49-F238E27FC236}">
              <a16:creationId xmlns:a16="http://schemas.microsoft.com/office/drawing/2014/main" id="{CC2930E2-5813-8C4B-B925-AC8552534432}"/>
            </a:ext>
          </a:extLst>
        </cdr:cNvPr>
        <cdr:cNvSpPr txBox="1"/>
      </cdr:nvSpPr>
      <cdr:spPr>
        <a:xfrm xmlns:a="http://schemas.openxmlformats.org/drawingml/2006/main">
          <a:off x="0" y="0"/>
          <a:ext cx="6149527" cy="699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000" b="1" i="0" baseline="0" dirty="0">
              <a:latin typeface="Arial Narrow" panose="020B0604020202020204" pitchFamily="34" charset="0"/>
              <a:cs typeface="Arial Narrow" panose="020B0604020202020204" pitchFamily="34" charset="0"/>
            </a:rPr>
            <a:t>Hospitality Job Postings Distribution</a:t>
          </a:r>
        </a:p>
        <a:p xmlns:a="http://schemas.openxmlformats.org/drawingml/2006/main">
          <a:pPr algn="ctr"/>
          <a:r>
            <a:rPr lang="en-US" sz="3000" b="1" i="0" dirty="0">
              <a:latin typeface="Arial Narrow" panose="020B0604020202020204" pitchFamily="34" charset="0"/>
              <a:cs typeface="Arial Narrow" panose="020B0604020202020204" pitchFamily="34" charset="0"/>
            </a:rPr>
            <a:t>Los</a:t>
          </a:r>
          <a:r>
            <a:rPr lang="en-US" sz="3000" b="1" i="0" baseline="0" dirty="0">
              <a:latin typeface="Arial Narrow" panose="020B0604020202020204" pitchFamily="34" charset="0"/>
              <a:cs typeface="Arial Narrow" panose="020B0604020202020204" pitchFamily="34" charset="0"/>
            </a:rPr>
            <a:t> Angeles County 2012 - 2022</a:t>
          </a:r>
          <a:endParaRPr lang="en-US" sz="3000" b="1" i="0" dirty="0">
            <a:latin typeface="Arial Narrow" panose="020B0604020202020204" pitchFamily="34" charset="0"/>
            <a:cs typeface="Arial Narrow" panose="020B0604020202020204" pitchFamily="34" charset="0"/>
          </a:endParaRPr>
        </a:p>
      </cdr:txBody>
    </cdr:sp>
  </cdr:relSizeAnchor>
  <cdr:relSizeAnchor xmlns:cdr="http://schemas.openxmlformats.org/drawingml/2006/chartDrawing">
    <cdr:from>
      <cdr:x>0.81147</cdr:x>
      <cdr:y>0.93851</cdr:y>
    </cdr:from>
    <cdr:to>
      <cdr:x>1</cdr:x>
      <cdr:y>1</cdr:y>
    </cdr:to>
    <cdr:sp macro="" textlink="">
      <cdr:nvSpPr>
        <cdr:cNvPr id="4" name="TextBox 1">
          <a:extLst xmlns:a="http://schemas.openxmlformats.org/drawingml/2006/main">
            <a:ext uri="{FF2B5EF4-FFF2-40B4-BE49-F238E27FC236}">
              <a16:creationId xmlns:a16="http://schemas.microsoft.com/office/drawing/2014/main" id="{E2D66848-D074-C14A-9459-A1BD25547F09}"/>
            </a:ext>
          </a:extLst>
        </cdr:cNvPr>
        <cdr:cNvSpPr txBox="1"/>
      </cdr:nvSpPr>
      <cdr:spPr>
        <a:xfrm xmlns:a="http://schemas.openxmlformats.org/drawingml/2006/main">
          <a:off x="3769360" y="3881258"/>
          <a:ext cx="875722" cy="2542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dirty="0">
              <a:latin typeface="Arial Narrow" panose="020B0604020202020204" pitchFamily="34" charset="0"/>
              <a:cs typeface="Arial Narrow" panose="020B0604020202020204" pitchFamily="34" charset="0"/>
            </a:rPr>
            <a:t>Source: Lightcast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C2C34-1A44-4AA7-99E8-D7D92F16DECC}"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C49CE-E96F-48CC-B6BF-45D8C4D448BF}" type="slidenum">
              <a:rPr lang="en-US" smtClean="0"/>
              <a:t>‹#›</a:t>
            </a:fld>
            <a:endParaRPr lang="en-US"/>
          </a:p>
        </p:txBody>
      </p:sp>
    </p:spTree>
    <p:extLst>
      <p:ext uri="{BB962C8B-B14F-4D97-AF65-F5344CB8AC3E}">
        <p14:creationId xmlns:p14="http://schemas.microsoft.com/office/powerpoint/2010/main" val="407541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5BD8F-9A52-416D-8BA2-874CA2664358}" type="slidenum">
              <a:rPr lang="en-US" smtClean="0"/>
              <a:t>3</a:t>
            </a:fld>
            <a:endParaRPr lang="en-US"/>
          </a:p>
        </p:txBody>
      </p:sp>
    </p:spTree>
    <p:extLst>
      <p:ext uri="{BB962C8B-B14F-4D97-AF65-F5344CB8AC3E}">
        <p14:creationId xmlns:p14="http://schemas.microsoft.com/office/powerpoint/2010/main" val="336367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12</a:t>
            </a:fld>
            <a:endParaRPr lang="en-US" dirty="0"/>
          </a:p>
        </p:txBody>
      </p:sp>
    </p:spTree>
    <p:extLst>
      <p:ext uri="{BB962C8B-B14F-4D97-AF65-F5344CB8AC3E}">
        <p14:creationId xmlns:p14="http://schemas.microsoft.com/office/powerpoint/2010/main" val="238606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13</a:t>
            </a:fld>
            <a:endParaRPr lang="en-US" dirty="0"/>
          </a:p>
        </p:txBody>
      </p:sp>
    </p:spTree>
    <p:extLst>
      <p:ext uri="{BB962C8B-B14F-4D97-AF65-F5344CB8AC3E}">
        <p14:creationId xmlns:p14="http://schemas.microsoft.com/office/powerpoint/2010/main" val="240128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14</a:t>
            </a:fld>
            <a:endParaRPr lang="en-US" dirty="0"/>
          </a:p>
        </p:txBody>
      </p:sp>
    </p:spTree>
    <p:extLst>
      <p:ext uri="{BB962C8B-B14F-4D97-AF65-F5344CB8AC3E}">
        <p14:creationId xmlns:p14="http://schemas.microsoft.com/office/powerpoint/2010/main" val="209102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15</a:t>
            </a:fld>
            <a:endParaRPr lang="en-US" dirty="0"/>
          </a:p>
        </p:txBody>
      </p:sp>
    </p:spTree>
    <p:extLst>
      <p:ext uri="{BB962C8B-B14F-4D97-AF65-F5344CB8AC3E}">
        <p14:creationId xmlns:p14="http://schemas.microsoft.com/office/powerpoint/2010/main" val="234369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16</a:t>
            </a:fld>
            <a:endParaRPr lang="en-US" dirty="0"/>
          </a:p>
        </p:txBody>
      </p:sp>
    </p:spTree>
    <p:extLst>
      <p:ext uri="{BB962C8B-B14F-4D97-AF65-F5344CB8AC3E}">
        <p14:creationId xmlns:p14="http://schemas.microsoft.com/office/powerpoint/2010/main" val="2717452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17</a:t>
            </a:fld>
            <a:endParaRPr lang="en-US" dirty="0"/>
          </a:p>
        </p:txBody>
      </p:sp>
    </p:spTree>
    <p:extLst>
      <p:ext uri="{BB962C8B-B14F-4D97-AF65-F5344CB8AC3E}">
        <p14:creationId xmlns:p14="http://schemas.microsoft.com/office/powerpoint/2010/main" val="2203694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w Cen MT" panose="020B0602020104020603" pitchFamily="34" charset="0"/>
              </a:rPr>
              <a:t>Compared to other industries, Hospitality jobs have a higher proportion of employees with some college experience or a bachelor’s degree, accounting for almost 65 percent of employees compared to about 47 percent in all other industries.</a:t>
            </a:r>
          </a:p>
        </p:txBody>
      </p:sp>
      <p:sp>
        <p:nvSpPr>
          <p:cNvPr id="4" name="Slide Number Placeholder 3"/>
          <p:cNvSpPr>
            <a:spLocks noGrp="1"/>
          </p:cNvSpPr>
          <p:nvPr>
            <p:ph type="sldNum" sz="quarter" idx="10"/>
          </p:nvPr>
        </p:nvSpPr>
        <p:spPr/>
        <p:txBody>
          <a:bodyPr/>
          <a:lstStyle/>
          <a:p>
            <a:fld id="{868E1962-AC71-4E96-9576-9115B3273BBE}" type="slidenum">
              <a:rPr lang="en-US" smtClean="0"/>
              <a:t>18</a:t>
            </a:fld>
            <a:endParaRPr lang="en-US" dirty="0"/>
          </a:p>
        </p:txBody>
      </p:sp>
    </p:spTree>
    <p:extLst>
      <p:ext uri="{BB962C8B-B14F-4D97-AF65-F5344CB8AC3E}">
        <p14:creationId xmlns:p14="http://schemas.microsoft.com/office/powerpoint/2010/main" val="132133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19</a:t>
            </a:fld>
            <a:endParaRPr lang="en-US" dirty="0"/>
          </a:p>
        </p:txBody>
      </p:sp>
    </p:spTree>
    <p:extLst>
      <p:ext uri="{BB962C8B-B14F-4D97-AF65-F5344CB8AC3E}">
        <p14:creationId xmlns:p14="http://schemas.microsoft.com/office/powerpoint/2010/main" val="300318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20</a:t>
            </a:fld>
            <a:endParaRPr lang="en-US" dirty="0"/>
          </a:p>
        </p:txBody>
      </p:sp>
    </p:spTree>
    <p:extLst>
      <p:ext uri="{BB962C8B-B14F-4D97-AF65-F5344CB8AC3E}">
        <p14:creationId xmlns:p14="http://schemas.microsoft.com/office/powerpoint/2010/main" val="1100855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Black in Food Manager and Merch Display. Latino in Flight and Merch. Male in Flight and Merch. Female in Chef and Head Cook</a:t>
            </a:r>
          </a:p>
          <a:p>
            <a:endParaRPr lang="en-US" dirty="0"/>
          </a:p>
          <a:p>
            <a:r>
              <a:rPr lang="en-US" sz="1200" dirty="0">
                <a:latin typeface="Tw Cen MT" panose="020B0602020104020603" pitchFamily="34" charset="0"/>
              </a:rPr>
              <a:t>Hispanic/Latino and Black workers are underrepresented in Merchandise Displayer and Window Trimmer jobs, with about 13 to 6 percent less Hispanic/Latino and Black workers respectively than the average for other industries in Los Angeles County.</a:t>
            </a:r>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21</a:t>
            </a:fld>
            <a:endParaRPr lang="en-US" dirty="0"/>
          </a:p>
        </p:txBody>
      </p:sp>
    </p:spTree>
    <p:extLst>
      <p:ext uri="{BB962C8B-B14F-4D97-AF65-F5344CB8AC3E}">
        <p14:creationId xmlns:p14="http://schemas.microsoft.com/office/powerpoint/2010/main" val="57923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Titillium Web" panose="020F0502020204030204" pitchFamily="2" charset="0"/>
              </a:rPr>
              <a:t>Today’s regional program advisory is in collaboration with the Los Angeles Regional Consortium as well as the Center of Excellence</a:t>
            </a:r>
            <a:r>
              <a:rPr kumimoji="0" lang="en-US" sz="4400" b="0" i="0" u="none" strike="noStrike" kern="1200" cap="none" spc="122" normalizeH="0" baseline="0" noProof="0" dirty="0">
                <a:ln>
                  <a:noFill/>
                </a:ln>
                <a:solidFill>
                  <a:srgbClr val="0075BF"/>
                </a:solidFill>
                <a:effectLst/>
                <a:uLnTx/>
                <a:uFillTx/>
                <a:latin typeface="Gotham" panose="020B0604020202020204"/>
                <a:ea typeface="+mn-ea"/>
                <a:cs typeface="+mn-cs"/>
              </a:rPr>
              <a:t> for Labor Market Research</a:t>
            </a:r>
            <a:r>
              <a:rPr lang="en-US" b="0" i="0" dirty="0">
                <a:solidFill>
                  <a:srgbClr val="FFFFFF"/>
                </a:solidFill>
                <a:effectLst/>
                <a:latin typeface="Titillium Web" panose="020F0502020204030204" pitchFamily="2" charset="0"/>
              </a:rPr>
              <a:t>, LAEDC and our industry partners. </a:t>
            </a:r>
          </a:p>
          <a:p>
            <a:r>
              <a:rPr lang="en-US" b="0" i="0" dirty="0">
                <a:solidFill>
                  <a:srgbClr val="FFFFFF"/>
                </a:solidFill>
                <a:effectLst/>
                <a:latin typeface="Titillium Web" panose="020F0502020204030204" pitchFamily="2" charset="0"/>
              </a:rPr>
              <a:t>Our presentation will start with our research and data from IAE as well as Center of Excellence then end with our roundtable discussions with our industry partners. </a:t>
            </a:r>
            <a:endParaRPr lang="en-US" dirty="0"/>
          </a:p>
        </p:txBody>
      </p:sp>
      <p:sp>
        <p:nvSpPr>
          <p:cNvPr id="4" name="Slide Number Placeholder 3"/>
          <p:cNvSpPr>
            <a:spLocks noGrp="1"/>
          </p:cNvSpPr>
          <p:nvPr>
            <p:ph type="sldNum" sz="quarter" idx="5"/>
          </p:nvPr>
        </p:nvSpPr>
        <p:spPr/>
        <p:txBody>
          <a:bodyPr/>
          <a:lstStyle/>
          <a:p>
            <a:fld id="{1FEC49CE-E96F-48CC-B6BF-45D8C4D448BF}" type="slidenum">
              <a:rPr lang="en-US" smtClean="0"/>
              <a:t>4</a:t>
            </a:fld>
            <a:endParaRPr lang="en-US"/>
          </a:p>
        </p:txBody>
      </p:sp>
    </p:spTree>
    <p:extLst>
      <p:ext uri="{BB962C8B-B14F-4D97-AF65-F5344CB8AC3E}">
        <p14:creationId xmlns:p14="http://schemas.microsoft.com/office/powerpoint/2010/main" val="2266738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22</a:t>
            </a:fld>
            <a:endParaRPr lang="en-US" dirty="0"/>
          </a:p>
        </p:txBody>
      </p:sp>
    </p:spTree>
    <p:extLst>
      <p:ext uri="{BB962C8B-B14F-4D97-AF65-F5344CB8AC3E}">
        <p14:creationId xmlns:p14="http://schemas.microsoft.com/office/powerpoint/2010/main" val="52112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E1962-AC71-4E96-9576-9115B327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018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E1962-AC71-4E96-9576-9115B327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90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Welcome everyone</a:t>
            </a:r>
          </a:p>
          <a:p>
            <a:pPr lvl="0"/>
            <a:r>
              <a:rPr lang="en-US" sz="1200" kern="1200" dirty="0">
                <a:solidFill>
                  <a:schemeClr val="tx1"/>
                </a:solidFill>
                <a:effectLst/>
                <a:latin typeface="+mn-lt"/>
                <a:ea typeface="+mn-ea"/>
                <a:cs typeface="+mn-cs"/>
              </a:rPr>
              <a:t>Thanks to LAEDC for contributions and partnership with CCW</a:t>
            </a:r>
          </a:p>
          <a:p>
            <a:pPr lvl="0"/>
            <a:r>
              <a:rPr lang="en-US" sz="1200" kern="1200" dirty="0">
                <a:solidFill>
                  <a:schemeClr val="tx1"/>
                </a:solidFill>
                <a:effectLst/>
                <a:latin typeface="+mn-lt"/>
                <a:ea typeface="+mn-ea"/>
                <a:cs typeface="+mn-cs"/>
              </a:rPr>
              <a:t>And huge thanks to our 19 LA and – they are the ones who get our students in the door, teach them the knowledge &amp; skills, and help them land jobs</a:t>
            </a:r>
          </a:p>
          <a:p>
            <a:r>
              <a:rPr lang="en-US" sz="1200" b="0" i="0" u="none" strike="noStrike" kern="1200" baseline="0" dirty="0">
                <a:solidFill>
                  <a:schemeClr val="tx1"/>
                </a:solidFill>
                <a:latin typeface="+mn-lt"/>
                <a:ea typeface="+mn-ea"/>
                <a:cs typeface="+mn-cs"/>
              </a:rPr>
              <a:t>The Centers of Excellence (COE) for Labor Market Research deliver regional workforce research and technical expertise to California Community Colleges for program decision-making and resource development.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45BD8F-9A52-416D-8BA2-874CA2664358}" type="slidenum">
              <a:rPr lang="en-US" smtClean="0"/>
              <a:t>26</a:t>
            </a:fld>
            <a:endParaRPr lang="en-US"/>
          </a:p>
        </p:txBody>
      </p:sp>
    </p:spTree>
    <p:extLst>
      <p:ext uri="{BB962C8B-B14F-4D97-AF65-F5344CB8AC3E}">
        <p14:creationId xmlns:p14="http://schemas.microsoft.com/office/powerpoint/2010/main" val="3665896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27</a:t>
            </a:fld>
            <a:endParaRPr lang="en-US" dirty="0"/>
          </a:p>
        </p:txBody>
      </p:sp>
    </p:spTree>
    <p:extLst>
      <p:ext uri="{BB962C8B-B14F-4D97-AF65-F5344CB8AC3E}">
        <p14:creationId xmlns:p14="http://schemas.microsoft.com/office/powerpoint/2010/main" val="627245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Between 2011 and 2017, student completions in the Retail, Hospitality and Tourism (RHT) sector steadily increased, peaking at 750 awards in the 2016-17 academic year. Since then, the number of students earning awards has declined by 22%, to 584 RHT students earning awards in 2021-22. However, there are more students who earned a degree or certificate in 2021-22 (584 students) than ten years ago (468 students).</a:t>
            </a:r>
          </a:p>
        </p:txBody>
      </p:sp>
      <p:sp>
        <p:nvSpPr>
          <p:cNvPr id="4" name="Slide Number Placeholder 3"/>
          <p:cNvSpPr>
            <a:spLocks noGrp="1"/>
          </p:cNvSpPr>
          <p:nvPr>
            <p:ph type="sldNum" sz="quarter" idx="10"/>
          </p:nvPr>
        </p:nvSpPr>
        <p:spPr/>
        <p:txBody>
          <a:bodyPr/>
          <a:lstStyle/>
          <a:p>
            <a:fld id="{868E1962-AC71-4E96-9576-9115B3273BBE}" type="slidenum">
              <a:rPr lang="en-US" smtClean="0"/>
              <a:t>28</a:t>
            </a:fld>
            <a:endParaRPr lang="en-US" dirty="0"/>
          </a:p>
        </p:txBody>
      </p:sp>
    </p:spTree>
    <p:extLst>
      <p:ext uri="{BB962C8B-B14F-4D97-AF65-F5344CB8AC3E}">
        <p14:creationId xmlns:p14="http://schemas.microsoft.com/office/powerpoint/2010/main" val="982175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2021-22 academic year, there were 8,310 students enrolled in RHT pathways at 17 of the 19 community colleges in the Los Angeles region. Student enrollments in RHT pathways over the past ten years have declined by nearly 34%, from 12,529 students in 2011-12 to 8,310 students in 2021-22. Despite this decline, the portion of RHT students earning a degree or certificate has risen from approximately 4% in 2011-12 to 7% in 2121-22.  </a:t>
            </a:r>
          </a:p>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29</a:t>
            </a:fld>
            <a:endParaRPr lang="en-US" dirty="0"/>
          </a:p>
        </p:txBody>
      </p:sp>
    </p:spTree>
    <p:extLst>
      <p:ext uri="{BB962C8B-B14F-4D97-AF65-F5344CB8AC3E}">
        <p14:creationId xmlns:p14="http://schemas.microsoft.com/office/powerpoint/2010/main" val="575655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Looking more closely at the 8,772 student enrollments from the 2020-21 academic year, the exhibit below displays the number of students taking courses in RHT pathways by college, with Mt. San Antonio, LA-Trade Tech, and Santa Monica each enrolling more than 1,000 students.</a:t>
            </a:r>
          </a:p>
        </p:txBody>
      </p:sp>
      <p:sp>
        <p:nvSpPr>
          <p:cNvPr id="4" name="Slide Number Placeholder 3"/>
          <p:cNvSpPr>
            <a:spLocks noGrp="1"/>
          </p:cNvSpPr>
          <p:nvPr>
            <p:ph type="sldNum" sz="quarter" idx="10"/>
          </p:nvPr>
        </p:nvSpPr>
        <p:spPr/>
        <p:txBody>
          <a:bodyPr/>
          <a:lstStyle/>
          <a:p>
            <a:fld id="{868E1962-AC71-4E96-9576-9115B3273BBE}" type="slidenum">
              <a:rPr lang="en-US" smtClean="0"/>
              <a:t>30</a:t>
            </a:fld>
            <a:endParaRPr lang="en-US" dirty="0"/>
          </a:p>
        </p:txBody>
      </p:sp>
    </p:spTree>
    <p:extLst>
      <p:ext uri="{BB962C8B-B14F-4D97-AF65-F5344CB8AC3E}">
        <p14:creationId xmlns:p14="http://schemas.microsoft.com/office/powerpoint/2010/main" val="1760396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Nearly two-thirds of RHT students at the LA community colleges are female, half identify as Hispanic, and half are 24-years-old or younger. This young group of ethnically-diverse RHT students represents the new female-forward workforce entering LA’s retail, hospitality and tourism industries. The exhibits below display LA RHT student demographics from the 2020-21 academic year, based on the 8,772 students enrolled that year.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*For ethnicity, the “other” category includes Asian American/Alaska Native, Pacific Islander or Hawaiian Native and Multiple Values Reported.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8E1962-AC71-4E96-9576-9115B3273BBE}" type="slidenum">
              <a:rPr lang="en-US" smtClean="0"/>
              <a:t>31</a:t>
            </a:fld>
            <a:endParaRPr lang="en-US" dirty="0"/>
          </a:p>
        </p:txBody>
      </p:sp>
    </p:spTree>
    <p:extLst>
      <p:ext uri="{BB962C8B-B14F-4D97-AF65-F5344CB8AC3E}">
        <p14:creationId xmlns:p14="http://schemas.microsoft.com/office/powerpoint/2010/main" val="3206603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demonstrate the size and breadth of retail, hospitality and tourism programs offered by LA’s community colleges, the table below displays the number of awards issued (certificates and degrees) from LA’s RHT programs over the most recent three academic years. Business Management has issued the greatest number of awards, averaging 729 during the last three years. There was a decline in RHT program awards between 2019-20 to 2020-21 (-10%), most likely due to the COVID-19 pandemic and widespread shutdown within the RHT industry. However, RHT program awards rebounded with a 9% increase in 2021-22.</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Tw Cen MT" panose="020B0602020104020603" pitchFamily="34" charset="0"/>
              </a:rPr>
              <a:t>Source: California Community Colleges Chancellor’s Office MIS Data Mart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8E1962-AC71-4E96-9576-9115B3273BBE}" type="slidenum">
              <a:rPr lang="en-US" smtClean="0"/>
              <a:t>32</a:t>
            </a:fld>
            <a:endParaRPr lang="en-US" dirty="0"/>
          </a:p>
        </p:txBody>
      </p:sp>
    </p:spTree>
    <p:extLst>
      <p:ext uri="{BB962C8B-B14F-4D97-AF65-F5344CB8AC3E}">
        <p14:creationId xmlns:p14="http://schemas.microsoft.com/office/powerpoint/2010/main" val="74190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5BD8F-9A52-416D-8BA2-874CA2664358}" type="slidenum">
              <a:rPr lang="en-US" smtClean="0"/>
              <a:t>5</a:t>
            </a:fld>
            <a:endParaRPr lang="en-US"/>
          </a:p>
        </p:txBody>
      </p:sp>
    </p:spTree>
    <p:extLst>
      <p:ext uri="{BB962C8B-B14F-4D97-AF65-F5344CB8AC3E}">
        <p14:creationId xmlns:p14="http://schemas.microsoft.com/office/powerpoint/2010/main" val="1816870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According to </a:t>
            </a:r>
            <a:r>
              <a:rPr lang="en-US" sz="1200" kern="1200" dirty="0" err="1">
                <a:solidFill>
                  <a:schemeClr val="tx1"/>
                </a:solidFill>
                <a:effectLst/>
                <a:latin typeface="+mn-lt"/>
                <a:ea typeface="+mn-ea"/>
                <a:cs typeface="+mn-cs"/>
              </a:rPr>
              <a:t>LaunchBoard</a:t>
            </a:r>
            <a:r>
              <a:rPr lang="en-US" sz="1200" kern="1200" dirty="0">
                <a:solidFill>
                  <a:schemeClr val="tx1"/>
                </a:solidFill>
                <a:effectLst/>
                <a:latin typeface="+mn-lt"/>
                <a:ea typeface="+mn-ea"/>
                <a:cs typeface="+mn-cs"/>
              </a:rPr>
              <a:t> data, an average of two-thirds of exiting students from LA’s RHT programs reported working in a job closely related to their field of study between 2013 and 2019. Compared with all CTE exiting students, LA RHT students are working in a job closely related to their field of study at similar rates. </a:t>
            </a:r>
            <a:endParaRPr lang="en-US"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868E1962-AC71-4E96-9576-9115B3273BBE}" type="slidenum">
              <a:rPr lang="en-US" smtClean="0"/>
              <a:t>33</a:t>
            </a:fld>
            <a:endParaRPr lang="en-US" dirty="0"/>
          </a:p>
        </p:txBody>
      </p:sp>
    </p:spTree>
    <p:extLst>
      <p:ext uri="{BB962C8B-B14F-4D97-AF65-F5344CB8AC3E}">
        <p14:creationId xmlns:p14="http://schemas.microsoft.com/office/powerpoint/2010/main" val="105706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RHT students increased their annual earnings between 14% and 24% over the past five years of data collection (2015-2020). However, this median change in earnings is less for each academic year when compared to all exiting CTE students. For instance, while RHT students increased their earnings by 14% in 2020, all CTE students increased their earnings by 21% - a 7% difference.</a:t>
            </a:r>
          </a:p>
        </p:txBody>
      </p:sp>
      <p:sp>
        <p:nvSpPr>
          <p:cNvPr id="4" name="Slide Number Placeholder 3"/>
          <p:cNvSpPr>
            <a:spLocks noGrp="1"/>
          </p:cNvSpPr>
          <p:nvPr>
            <p:ph type="sldNum" sz="quarter" idx="10"/>
          </p:nvPr>
        </p:nvSpPr>
        <p:spPr/>
        <p:txBody>
          <a:bodyPr/>
          <a:lstStyle/>
          <a:p>
            <a:fld id="{868E1962-AC71-4E96-9576-9115B3273BBE}" type="slidenum">
              <a:rPr lang="en-US" smtClean="0"/>
              <a:t>34</a:t>
            </a:fld>
            <a:endParaRPr lang="en-US" dirty="0"/>
          </a:p>
        </p:txBody>
      </p:sp>
    </p:spTree>
    <p:extLst>
      <p:ext uri="{BB962C8B-B14F-4D97-AF65-F5344CB8AC3E}">
        <p14:creationId xmlns:p14="http://schemas.microsoft.com/office/powerpoint/2010/main" val="2865727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Median annual earnings for exiting RHT students have increased over the past decade, with students earning $27,612 in 2019-20. Median annual earnings for all CTE students in 2019-20 was $34,812, a $7,200 difference in annual salaries compared to RHT exiting students. However, these median annual earnings for both RHT and all CTE students are still less than the living wage in Los Angeles County ($38,217).</a:t>
            </a:r>
          </a:p>
        </p:txBody>
      </p:sp>
      <p:sp>
        <p:nvSpPr>
          <p:cNvPr id="4" name="Slide Number Placeholder 3"/>
          <p:cNvSpPr>
            <a:spLocks noGrp="1"/>
          </p:cNvSpPr>
          <p:nvPr>
            <p:ph type="sldNum" sz="quarter" idx="10"/>
          </p:nvPr>
        </p:nvSpPr>
        <p:spPr/>
        <p:txBody>
          <a:bodyPr/>
          <a:lstStyle/>
          <a:p>
            <a:fld id="{868E1962-AC71-4E96-9576-9115B3273BBE}" type="slidenum">
              <a:rPr lang="en-US" smtClean="0"/>
              <a:t>35</a:t>
            </a:fld>
            <a:endParaRPr lang="en-US" dirty="0"/>
          </a:p>
        </p:txBody>
      </p:sp>
    </p:spTree>
    <p:extLst>
      <p:ext uri="{BB962C8B-B14F-4D97-AF65-F5344CB8AC3E}">
        <p14:creationId xmlns:p14="http://schemas.microsoft.com/office/powerpoint/2010/main" val="2596304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same can be said for exiting students who attained a living wage. Since 2011, RHT students are less likely to earn a living wage than all CTE students, with approximately one-third of exiting RHT students earning a living wage. On average, 40% of all CTE students earned a living wage after exiting between 2011 and 2020. There are several potential explanations for these lower-then-average earnings; from the likelihood that most exiting students are working in entry-level positions, to the way the data are collected, to the fact that that the RHT industry employs a large share of gig workers compared to other prominent industries in county. Regardless of the reason, the rising rate of inflation coupled with increasing living costs places a premium on our students landing jobs that pay above a living wage to adequately support themselves and in many cases, their families.</a:t>
            </a:r>
          </a:p>
        </p:txBody>
      </p:sp>
      <p:sp>
        <p:nvSpPr>
          <p:cNvPr id="4" name="Slide Number Placeholder 3"/>
          <p:cNvSpPr>
            <a:spLocks noGrp="1"/>
          </p:cNvSpPr>
          <p:nvPr>
            <p:ph type="sldNum" sz="quarter" idx="10"/>
          </p:nvPr>
        </p:nvSpPr>
        <p:spPr/>
        <p:txBody>
          <a:bodyPr/>
          <a:lstStyle/>
          <a:p>
            <a:fld id="{868E1962-AC71-4E96-9576-9115B3273BBE}" type="slidenum">
              <a:rPr lang="en-US" smtClean="0"/>
              <a:t>36</a:t>
            </a:fld>
            <a:endParaRPr lang="en-US" dirty="0"/>
          </a:p>
        </p:txBody>
      </p:sp>
    </p:spTree>
    <p:extLst>
      <p:ext uri="{BB962C8B-B14F-4D97-AF65-F5344CB8AC3E}">
        <p14:creationId xmlns:p14="http://schemas.microsoft.com/office/powerpoint/2010/main" val="849012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37</a:t>
            </a:fld>
            <a:endParaRPr lang="en-US" dirty="0"/>
          </a:p>
        </p:txBody>
      </p:sp>
    </p:spTree>
    <p:extLst>
      <p:ext uri="{BB962C8B-B14F-4D97-AF65-F5344CB8AC3E}">
        <p14:creationId xmlns:p14="http://schemas.microsoft.com/office/powerpoint/2010/main" val="3610671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past 12 months (Oct 2022 through Sept 2023), there were 24,354 online job postings for the 12 occupations of interest. The majority of job postings (47%) were for </a:t>
            </a:r>
            <a:r>
              <a:rPr lang="en-US" sz="1200" i="1" kern="1200" dirty="0">
                <a:solidFill>
                  <a:schemeClr val="tx1"/>
                </a:solidFill>
                <a:effectLst/>
                <a:latin typeface="+mn-lt"/>
                <a:ea typeface="+mn-ea"/>
                <a:cs typeface="+mn-cs"/>
              </a:rPr>
              <a:t>food service managers, </a:t>
            </a:r>
            <a:r>
              <a:rPr lang="en-US" sz="1200" kern="1200" dirty="0">
                <a:solidFill>
                  <a:schemeClr val="tx1"/>
                </a:solidFill>
                <a:effectLst/>
                <a:latin typeface="+mn-lt"/>
                <a:ea typeface="+mn-ea"/>
                <a:cs typeface="+mn-cs"/>
              </a:rPr>
              <a:t>followed by </a:t>
            </a:r>
            <a:r>
              <a:rPr lang="en-US" sz="1200" i="1" kern="1200" dirty="0">
                <a:solidFill>
                  <a:schemeClr val="tx1"/>
                </a:solidFill>
                <a:effectLst/>
                <a:latin typeface="+mn-lt"/>
                <a:ea typeface="+mn-ea"/>
                <a:cs typeface="+mn-cs"/>
              </a:rPr>
              <a:t>merchandise displayers and window trimmers </a:t>
            </a:r>
            <a:r>
              <a:rPr lang="en-US" sz="1200" kern="1200" dirty="0">
                <a:solidFill>
                  <a:schemeClr val="tx1"/>
                </a:solidFill>
                <a:effectLst/>
                <a:latin typeface="+mn-lt"/>
                <a:ea typeface="+mn-ea"/>
                <a:cs typeface="+mn-cs"/>
              </a:rPr>
              <a:t>(19%), and </a:t>
            </a:r>
            <a:r>
              <a:rPr lang="en-US" sz="1200" i="1" kern="1200" dirty="0">
                <a:solidFill>
                  <a:schemeClr val="tx1"/>
                </a:solidFill>
                <a:effectLst/>
                <a:latin typeface="+mn-lt"/>
                <a:ea typeface="+mn-ea"/>
                <a:cs typeface="+mn-cs"/>
              </a:rPr>
              <a:t>chefs and head cooks </a:t>
            </a:r>
            <a:r>
              <a:rPr lang="en-US" sz="1200" kern="1200" dirty="0">
                <a:solidFill>
                  <a:schemeClr val="tx1"/>
                </a:solidFill>
                <a:effectLst/>
                <a:latin typeface="+mn-lt"/>
                <a:ea typeface="+mn-ea"/>
                <a:cs typeface="+mn-cs"/>
              </a:rPr>
              <a:t>(12%).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38</a:t>
            </a:fld>
            <a:endParaRPr lang="en-US" dirty="0"/>
          </a:p>
        </p:txBody>
      </p:sp>
    </p:spTree>
    <p:extLst>
      <p:ext uri="{BB962C8B-B14F-4D97-AF65-F5344CB8AC3E}">
        <p14:creationId xmlns:p14="http://schemas.microsoft.com/office/powerpoint/2010/main" val="1457870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highest number of job postings by job title were for </a:t>
            </a:r>
            <a:r>
              <a:rPr lang="en-US" sz="1200" i="1" kern="1200" dirty="0">
                <a:solidFill>
                  <a:schemeClr val="tx1"/>
                </a:solidFill>
                <a:effectLst/>
                <a:latin typeface="+mn-lt"/>
                <a:ea typeface="+mn-ea"/>
                <a:cs typeface="+mn-cs"/>
              </a:rPr>
              <a:t>general managers, assistant managers, restaurant managers, assistant general managers,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retail merchandisers.</a:t>
            </a:r>
            <a:r>
              <a:rPr lang="en-US" sz="1200" kern="1200" dirty="0">
                <a:solidFill>
                  <a:schemeClr val="tx1"/>
                </a:solidFill>
                <a:effectLst/>
                <a:latin typeface="+mn-lt"/>
                <a:ea typeface="+mn-ea"/>
                <a:cs typeface="+mn-cs"/>
              </a:rPr>
              <a:t> The top employers, by number of job postings, in Los Angeles County were Domino’s Pizza, Pizza Hut, and Taco Bell. The top skills desired by employers for potential job candidates were restaurant operating, merchandising, food safety and sanitation, marketing, restaurant management, food services, purchasing, customer complaint resolution, auditing, cooking, and food quality assurance and control.</a:t>
            </a:r>
          </a:p>
        </p:txBody>
      </p:sp>
      <p:sp>
        <p:nvSpPr>
          <p:cNvPr id="4" name="Slide Number Placeholder 3"/>
          <p:cNvSpPr>
            <a:spLocks noGrp="1"/>
          </p:cNvSpPr>
          <p:nvPr>
            <p:ph type="sldNum" sz="quarter" idx="10"/>
          </p:nvPr>
        </p:nvSpPr>
        <p:spPr/>
        <p:txBody>
          <a:bodyPr/>
          <a:lstStyle/>
          <a:p>
            <a:fld id="{868E1962-AC71-4E96-9576-9115B3273BBE}" type="slidenum">
              <a:rPr lang="en-US" smtClean="0"/>
              <a:t>39</a:t>
            </a:fld>
            <a:endParaRPr lang="en-US" dirty="0"/>
          </a:p>
        </p:txBody>
      </p:sp>
    </p:spTree>
    <p:extLst>
      <p:ext uri="{BB962C8B-B14F-4D97-AF65-F5344CB8AC3E}">
        <p14:creationId xmlns:p14="http://schemas.microsoft.com/office/powerpoint/2010/main" val="630207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October 2022, advertised wages from job postings for these 12 retail, hospitality and tourism occupations have risen by 23%. August and September 2023 has had the highest advertised wages over the past 12 months, with job postings averaging an annual salary of more than $60,000. Of the job postings that listed minimum experience criteria, the majority (50%) were for positions asking for 2-3 years of work experience. Only 38% of job postings listed a minimum education requirement for these retail, hospitality and tourism occupations; of these job postings, 55% listed a high school diploma or GED, 10% listed an associate degree, and 35% listed a bachelor’s degree.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Within Los Angeles County, the top cities for these retail, hospitality and tourism job postings were Los Angeles, Long Beach, Santa Monica, Pasadena, and Torrance. These cities align with Los Angeles County’s most populous cities, as well as the locations of large hospitality and tourism hubs in the region. The city of Los Angeles accounted for 43% of job postings.</a:t>
            </a:r>
          </a:p>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40</a:t>
            </a:fld>
            <a:endParaRPr lang="en-US" dirty="0"/>
          </a:p>
        </p:txBody>
      </p:sp>
    </p:spTree>
    <p:extLst>
      <p:ext uri="{BB962C8B-B14F-4D97-AF65-F5344CB8AC3E}">
        <p14:creationId xmlns:p14="http://schemas.microsoft.com/office/powerpoint/2010/main" val="566222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those interested in continuing this conversation, or if you have any questions about the data I presented, please reach out.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E1962-AC71-4E96-9576-9115B327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018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5BD8F-9A52-416D-8BA2-874CA2664358}" type="slidenum">
              <a:rPr lang="en-US" smtClean="0"/>
              <a:t>42</a:t>
            </a:fld>
            <a:endParaRPr lang="en-US"/>
          </a:p>
        </p:txBody>
      </p:sp>
    </p:spTree>
    <p:extLst>
      <p:ext uri="{BB962C8B-B14F-4D97-AF65-F5344CB8AC3E}">
        <p14:creationId xmlns:p14="http://schemas.microsoft.com/office/powerpoint/2010/main" val="351793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we have Diego who will give us an overview of the current landscape in the retail, hospitality, and tourism industry and what is looks like. </a:t>
            </a:r>
          </a:p>
        </p:txBody>
      </p:sp>
      <p:sp>
        <p:nvSpPr>
          <p:cNvPr id="4" name="Slide Number Placeholder 3"/>
          <p:cNvSpPr>
            <a:spLocks noGrp="1"/>
          </p:cNvSpPr>
          <p:nvPr>
            <p:ph type="sldNum" sz="quarter" idx="5"/>
          </p:nvPr>
        </p:nvSpPr>
        <p:spPr/>
        <p:txBody>
          <a:bodyPr/>
          <a:lstStyle/>
          <a:p>
            <a:fld id="{4745BD8F-9A52-416D-8BA2-874CA2664358}" type="slidenum">
              <a:rPr lang="en-US" smtClean="0"/>
              <a:t>6</a:t>
            </a:fld>
            <a:endParaRPr lang="en-US"/>
          </a:p>
        </p:txBody>
      </p:sp>
    </p:spTree>
    <p:extLst>
      <p:ext uri="{BB962C8B-B14F-4D97-AF65-F5344CB8AC3E}">
        <p14:creationId xmlns:p14="http://schemas.microsoft.com/office/powerpoint/2010/main" val="1840696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5BD8F-9A52-416D-8BA2-874CA2664358}" type="slidenum">
              <a:rPr lang="en-US" smtClean="0"/>
              <a:t>43</a:t>
            </a:fld>
            <a:endParaRPr lang="en-US"/>
          </a:p>
        </p:txBody>
      </p:sp>
    </p:spTree>
    <p:extLst>
      <p:ext uri="{BB962C8B-B14F-4D97-AF65-F5344CB8AC3E}">
        <p14:creationId xmlns:p14="http://schemas.microsoft.com/office/powerpoint/2010/main" val="3360310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5BD8F-9A52-416D-8BA2-874CA2664358}" type="slidenum">
              <a:rPr lang="en-US" smtClean="0"/>
              <a:t>44</a:t>
            </a:fld>
            <a:endParaRPr lang="en-US"/>
          </a:p>
        </p:txBody>
      </p:sp>
    </p:spTree>
    <p:extLst>
      <p:ext uri="{BB962C8B-B14F-4D97-AF65-F5344CB8AC3E}">
        <p14:creationId xmlns:p14="http://schemas.microsoft.com/office/powerpoint/2010/main" val="242590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5BD8F-9A52-416D-8BA2-874CA2664358}" type="slidenum">
              <a:rPr lang="en-US" smtClean="0"/>
              <a:t>45</a:t>
            </a:fld>
            <a:endParaRPr lang="en-US"/>
          </a:p>
        </p:txBody>
      </p:sp>
    </p:spTree>
    <p:extLst>
      <p:ext uri="{BB962C8B-B14F-4D97-AF65-F5344CB8AC3E}">
        <p14:creationId xmlns:p14="http://schemas.microsoft.com/office/powerpoint/2010/main" val="3938494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5BD8F-9A52-416D-8BA2-874CA2664358}" type="slidenum">
              <a:rPr lang="en-US" smtClean="0"/>
              <a:t>46</a:t>
            </a:fld>
            <a:endParaRPr lang="en-US"/>
          </a:p>
        </p:txBody>
      </p:sp>
    </p:spTree>
    <p:extLst>
      <p:ext uri="{BB962C8B-B14F-4D97-AF65-F5344CB8AC3E}">
        <p14:creationId xmlns:p14="http://schemas.microsoft.com/office/powerpoint/2010/main" val="1633902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5BD8F-9A52-416D-8BA2-874CA2664358}" type="slidenum">
              <a:rPr lang="en-US" smtClean="0"/>
              <a:t>47</a:t>
            </a:fld>
            <a:endParaRPr lang="en-US"/>
          </a:p>
        </p:txBody>
      </p:sp>
    </p:spTree>
    <p:extLst>
      <p:ext uri="{BB962C8B-B14F-4D97-AF65-F5344CB8AC3E}">
        <p14:creationId xmlns:p14="http://schemas.microsoft.com/office/powerpoint/2010/main" val="370757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45BD8F-9A52-416D-8BA2-874CA2664358}" type="slidenum">
              <a:rPr lang="en-US" smtClean="0"/>
              <a:t>48</a:t>
            </a:fld>
            <a:endParaRPr lang="en-US"/>
          </a:p>
        </p:txBody>
      </p:sp>
    </p:spTree>
    <p:extLst>
      <p:ext uri="{BB962C8B-B14F-4D97-AF65-F5344CB8AC3E}">
        <p14:creationId xmlns:p14="http://schemas.microsoft.com/office/powerpoint/2010/main" val="890912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C49CE-E96F-48CC-B6BF-45D8C4D448BF}" type="slidenum">
              <a:rPr lang="en-US" smtClean="0"/>
              <a:t>50</a:t>
            </a:fld>
            <a:endParaRPr lang="en-US"/>
          </a:p>
        </p:txBody>
      </p:sp>
    </p:spTree>
    <p:extLst>
      <p:ext uri="{BB962C8B-B14F-4D97-AF65-F5344CB8AC3E}">
        <p14:creationId xmlns:p14="http://schemas.microsoft.com/office/powerpoint/2010/main" val="317449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7</a:t>
            </a:fld>
            <a:endParaRPr lang="en-US" dirty="0"/>
          </a:p>
        </p:txBody>
      </p:sp>
    </p:spTree>
    <p:extLst>
      <p:ext uri="{BB962C8B-B14F-4D97-AF65-F5344CB8AC3E}">
        <p14:creationId xmlns:p14="http://schemas.microsoft.com/office/powerpoint/2010/main" val="62724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8</a:t>
            </a:fld>
            <a:endParaRPr lang="en-US" dirty="0"/>
          </a:p>
        </p:txBody>
      </p:sp>
    </p:spTree>
    <p:extLst>
      <p:ext uri="{BB962C8B-B14F-4D97-AF65-F5344CB8AC3E}">
        <p14:creationId xmlns:p14="http://schemas.microsoft.com/office/powerpoint/2010/main" val="393809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9</a:t>
            </a:fld>
            <a:endParaRPr lang="en-US" dirty="0"/>
          </a:p>
        </p:txBody>
      </p:sp>
    </p:spTree>
    <p:extLst>
      <p:ext uri="{BB962C8B-B14F-4D97-AF65-F5344CB8AC3E}">
        <p14:creationId xmlns:p14="http://schemas.microsoft.com/office/powerpoint/2010/main" val="207986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2 lowest in presentation!!!!</a:t>
            </a:r>
          </a:p>
        </p:txBody>
      </p:sp>
      <p:sp>
        <p:nvSpPr>
          <p:cNvPr id="4" name="Slide Number Placeholder 3"/>
          <p:cNvSpPr>
            <a:spLocks noGrp="1"/>
          </p:cNvSpPr>
          <p:nvPr>
            <p:ph type="sldNum" sz="quarter" idx="10"/>
          </p:nvPr>
        </p:nvSpPr>
        <p:spPr/>
        <p:txBody>
          <a:bodyPr/>
          <a:lstStyle/>
          <a:p>
            <a:fld id="{868E1962-AC71-4E96-9576-9115B3273BBE}" type="slidenum">
              <a:rPr lang="en-US" smtClean="0"/>
              <a:t>10</a:t>
            </a:fld>
            <a:endParaRPr lang="en-US" dirty="0"/>
          </a:p>
        </p:txBody>
      </p:sp>
    </p:spTree>
    <p:extLst>
      <p:ext uri="{BB962C8B-B14F-4D97-AF65-F5344CB8AC3E}">
        <p14:creationId xmlns:p14="http://schemas.microsoft.com/office/powerpoint/2010/main" val="40968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E1962-AC71-4E96-9576-9115B3273BBE}" type="slidenum">
              <a:rPr lang="en-US" smtClean="0"/>
              <a:t>11</a:t>
            </a:fld>
            <a:endParaRPr lang="en-US" dirty="0"/>
          </a:p>
        </p:txBody>
      </p:sp>
    </p:spTree>
    <p:extLst>
      <p:ext uri="{BB962C8B-B14F-4D97-AF65-F5344CB8AC3E}">
        <p14:creationId xmlns:p14="http://schemas.microsoft.com/office/powerpoint/2010/main" val="25818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10/31/2023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5.png"/><Relationship Id="rId7" Type="http://schemas.openxmlformats.org/officeDocument/2006/relationships/diagramQuickStyle" Target="../diagrams/quickStyle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png"/><Relationship Id="rId9" Type="http://schemas.microsoft.com/office/2007/relationships/diagramDrawing" Target="../diagrams/drawing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chart" Target="../charts/chart25.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hyperlink" Target="mailto:lmeyer7@mtsac.ed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Sarah.Dangelo@marriott.co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mailto:Jeffrey.F@hiltonfoundation.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mailto:CDiaz@aegworldwide.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mailto:ydrayton@tourismdiversitymatters.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mailto:lilly@latinorestaurantassociation.or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ailto:jermaine.hampton@laedc.org" TargetMode="External"/><Relationship Id="rId7"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mailto:Alicia.Nyein@laedc.org" TargetMode="External"/><Relationship Id="rId5" Type="http://schemas.openxmlformats.org/officeDocument/2006/relationships/hyperlink" Target="mailto:jared.lopez@laedc.org" TargetMode="External"/><Relationship Id="rId4" Type="http://schemas.openxmlformats.org/officeDocument/2006/relationships/hyperlink" Target="mailto:jose.pelayo@laedc.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5B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084508" y="1121665"/>
            <a:ext cx="6586245" cy="6322795"/>
          </a:xfrm>
          <a:prstGeom prst="rect">
            <a:avLst/>
          </a:prstGeom>
        </p:spPr>
      </p:pic>
      <p:sp>
        <p:nvSpPr>
          <p:cNvPr id="3" name="AutoShape 3"/>
          <p:cNvSpPr/>
          <p:nvPr/>
        </p:nvSpPr>
        <p:spPr>
          <a:xfrm>
            <a:off x="647699" y="720077"/>
            <a:ext cx="10820400" cy="5486400"/>
          </a:xfrm>
          <a:prstGeom prst="rect">
            <a:avLst/>
          </a:pr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26CC877-67D3-457B-A0D0-EA8C44ECFD90}"/>
              </a:ext>
            </a:extLst>
          </p:cNvPr>
          <p:cNvSpPr txBox="1"/>
          <p:nvPr/>
        </p:nvSpPr>
        <p:spPr>
          <a:xfrm>
            <a:off x="4255460" y="3288697"/>
            <a:ext cx="3416000" cy="615553"/>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defRPr/>
            </a:pPr>
            <a:r>
              <a:rPr lang="en-US" sz="1800" dirty="0">
                <a:solidFill>
                  <a:srgbClr val="0075BF"/>
                </a:solidFill>
                <a:latin typeface="Gotham" panose="020B0604020202020204"/>
              </a:rPr>
              <a:t>NOVEMBER 1, 2023</a:t>
            </a:r>
            <a:endParaRPr kumimoji="0" lang="en-US" sz="1800" b="0" i="0" u="none" strike="noStrike" kern="1200" cap="none" spc="0" normalizeH="0" baseline="0" noProof="0" dirty="0">
              <a:ln>
                <a:noFill/>
              </a:ln>
              <a:solidFill>
                <a:srgbClr val="0075BF"/>
              </a:solidFill>
              <a:effectLst/>
              <a:uLnTx/>
              <a:uFillTx/>
              <a:latin typeface="Gotham" panose="020B0604020202020204"/>
              <a:ea typeface="+mn-ea"/>
              <a:cs typeface="+mn-cs"/>
            </a:endParaRPr>
          </a:p>
          <a:p>
            <a:pPr marL="0" marR="0" lvl="0" indent="0" algn="ctr" defTabSz="609630" rtl="0" eaLnBrk="1" fontAlgn="auto" latinLnBrk="0" hangingPunct="1">
              <a:lnSpc>
                <a:spcPct val="100000"/>
              </a:lnSpc>
              <a:spcBef>
                <a:spcPts val="0"/>
              </a:spcBef>
              <a:spcAft>
                <a:spcPts val="0"/>
              </a:spcAft>
              <a:buClrTx/>
              <a:buSzTx/>
              <a:buFontTx/>
              <a:buNone/>
              <a:tabLst/>
              <a:defRPr/>
            </a:pPr>
            <a:r>
              <a:rPr lang="en-US" sz="1800" dirty="0">
                <a:solidFill>
                  <a:srgbClr val="0075BF"/>
                </a:solidFill>
                <a:latin typeface="Gotham" panose="020B0604020202020204"/>
              </a:rPr>
              <a:t>11:00 AM – 1:00 PM</a:t>
            </a:r>
            <a:endParaRPr kumimoji="0" lang="en-US" sz="1800" b="0" i="0" u="none" strike="noStrike" kern="1200" cap="none" spc="0" normalizeH="0" baseline="0" noProof="0" dirty="0">
              <a:ln>
                <a:noFill/>
              </a:ln>
              <a:solidFill>
                <a:srgbClr val="0075BF"/>
              </a:solidFill>
              <a:effectLst/>
              <a:uLnTx/>
              <a:uFillTx/>
              <a:latin typeface="Gotham" panose="020B0604020202020204"/>
              <a:ea typeface="+mn-ea"/>
              <a:cs typeface="+mn-cs"/>
            </a:endParaRPr>
          </a:p>
        </p:txBody>
      </p:sp>
      <p:pic>
        <p:nvPicPr>
          <p:cNvPr id="6" name="Picture 5">
            <a:extLst>
              <a:ext uri="{FF2B5EF4-FFF2-40B4-BE49-F238E27FC236}">
                <a16:creationId xmlns:a16="http://schemas.microsoft.com/office/drawing/2014/main" id="{9FE8E2B1-8DCF-446F-95D0-04288B5E06FA}"/>
              </a:ext>
            </a:extLst>
          </p:cNvPr>
          <p:cNvPicPr>
            <a:picLocks noChangeAspect="1"/>
          </p:cNvPicPr>
          <p:nvPr/>
        </p:nvPicPr>
        <p:blipFill rotWithShape="1">
          <a:blip r:embed="rId3"/>
          <a:srcRect r="67932" b="-8797"/>
          <a:stretch/>
        </p:blipFill>
        <p:spPr>
          <a:xfrm>
            <a:off x="924572" y="5064726"/>
            <a:ext cx="1901401" cy="1141751"/>
          </a:xfrm>
          <a:prstGeom prst="rect">
            <a:avLst/>
          </a:prstGeom>
        </p:spPr>
      </p:pic>
      <p:pic>
        <p:nvPicPr>
          <p:cNvPr id="8" name="Picture 7">
            <a:extLst>
              <a:ext uri="{FF2B5EF4-FFF2-40B4-BE49-F238E27FC236}">
                <a16:creationId xmlns:a16="http://schemas.microsoft.com/office/drawing/2014/main" id="{8DA83FAD-7549-4114-883E-7066ABA144C4}"/>
              </a:ext>
            </a:extLst>
          </p:cNvPr>
          <p:cNvPicPr>
            <a:picLocks noChangeAspect="1"/>
          </p:cNvPicPr>
          <p:nvPr/>
        </p:nvPicPr>
        <p:blipFill rotWithShape="1">
          <a:blip r:embed="rId3"/>
          <a:srcRect l="47760"/>
          <a:stretch/>
        </p:blipFill>
        <p:spPr>
          <a:xfrm>
            <a:off x="3040241" y="5142233"/>
            <a:ext cx="2912401" cy="986735"/>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A490DF54-03EA-CCEA-7346-A876B059C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147" y="5435888"/>
            <a:ext cx="2738491" cy="399426"/>
          </a:xfrm>
          <a:prstGeom prst="rect">
            <a:avLst/>
          </a:prstGeom>
        </p:spPr>
      </p:pic>
      <p:pic>
        <p:nvPicPr>
          <p:cNvPr id="5" name="Picture 4">
            <a:extLst>
              <a:ext uri="{FF2B5EF4-FFF2-40B4-BE49-F238E27FC236}">
                <a16:creationId xmlns:a16="http://schemas.microsoft.com/office/drawing/2014/main" id="{02B64519-4077-6A4E-0BC2-FDC0FE71B8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045" y="5409710"/>
            <a:ext cx="2063641" cy="553998"/>
          </a:xfrm>
          <a:prstGeom prst="rect">
            <a:avLst/>
          </a:prstGeom>
        </p:spPr>
      </p:pic>
      <p:sp>
        <p:nvSpPr>
          <p:cNvPr id="7" name="TextBox 6">
            <a:extLst>
              <a:ext uri="{FF2B5EF4-FFF2-40B4-BE49-F238E27FC236}">
                <a16:creationId xmlns:a16="http://schemas.microsoft.com/office/drawing/2014/main" id="{7264716D-3615-3A30-E157-892D74D5CF0C}"/>
              </a:ext>
            </a:extLst>
          </p:cNvPr>
          <p:cNvSpPr txBox="1"/>
          <p:nvPr/>
        </p:nvSpPr>
        <p:spPr>
          <a:xfrm>
            <a:off x="2132366" y="1486488"/>
            <a:ext cx="8068538" cy="112845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000" b="1" spc="81" dirty="0">
                <a:solidFill>
                  <a:schemeClr val="accent1"/>
                </a:solidFill>
                <a:latin typeface="Gotham" panose="020B0604020202020204"/>
              </a:rPr>
              <a:t>Retail, Hospitality, and Tourism</a:t>
            </a:r>
            <a:endParaRPr lang="en-US" sz="4000" i="1" dirty="0">
              <a:solidFill>
                <a:schemeClr val="accent1"/>
              </a:solidFill>
              <a:latin typeface="Gotham"/>
              <a:ea typeface="+mn-lt"/>
              <a:cs typeface="+mn-lt"/>
            </a:endParaRPr>
          </a:p>
          <a:p>
            <a:pPr algn="ctr"/>
            <a:r>
              <a:rPr lang="en-US" sz="2933" i="1" dirty="0">
                <a:solidFill>
                  <a:srgbClr val="0075BF"/>
                </a:solidFill>
                <a:latin typeface="Gotham"/>
                <a:ea typeface="+mn-lt"/>
                <a:cs typeface="+mn-lt"/>
              </a:rPr>
              <a:t>LA REGIONAL PROGRAM ADVISORY</a:t>
            </a:r>
            <a:endParaRPr lang="en-US" sz="800" dirty="0">
              <a:latin typeface="Gotham"/>
            </a:endParaRPr>
          </a:p>
        </p:txBody>
      </p:sp>
    </p:spTree>
    <p:extLst>
      <p:ext uri="{BB962C8B-B14F-4D97-AF65-F5344CB8AC3E}">
        <p14:creationId xmlns:p14="http://schemas.microsoft.com/office/powerpoint/2010/main" val="382273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6404006"/>
            <a:ext cx="6096000" cy="45719"/>
          </a:xfrm>
          <a:prstGeom prst="rect">
            <a:avLst/>
          </a:prstGeom>
          <a:solidFill>
            <a:srgbClr val="0075BF"/>
          </a:solidFill>
        </p:spPr>
        <p:txBody>
          <a:bodyPr/>
          <a:lstStyle/>
          <a:p>
            <a:endParaRPr lang="en-US"/>
          </a:p>
        </p:txBody>
      </p:sp>
      <p:sp>
        <p:nvSpPr>
          <p:cNvPr id="3" name="AutoShape 3"/>
          <p:cNvSpPr/>
          <p:nvPr/>
        </p:nvSpPr>
        <p:spPr>
          <a:xfrm flipV="1">
            <a:off x="6096000" y="446899"/>
            <a:ext cx="6096000" cy="45719"/>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Current Landscape</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6898608" y="2085277"/>
            <a:ext cx="4632678" cy="4585871"/>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Most industries pay a living wage in Los Angeles County, with 6 out of 8 paying over $50,000 per year on average.</a:t>
            </a:r>
          </a:p>
          <a:p>
            <a:endParaRPr lang="en-US" sz="2100" dirty="0">
              <a:latin typeface="Tw Cen MT" panose="020B0602020104020603" pitchFamily="34" charset="0"/>
            </a:endParaRPr>
          </a:p>
          <a:p>
            <a:r>
              <a:rPr lang="en-US" sz="2100" dirty="0">
                <a:latin typeface="Tw Cen MT" panose="020B0602020104020603" pitchFamily="34" charset="0"/>
              </a:rPr>
              <a:t>The highest paying industry on average is Deep Sea Passenger Transportation, with an average of $130,704 per year, and on average all Hospitality industries pay $73,963.</a:t>
            </a:r>
          </a:p>
          <a:p>
            <a:endParaRPr lang="en-US" sz="2100" dirty="0">
              <a:latin typeface="Tw Cen MT" panose="020B0602020104020603" pitchFamily="34" charset="0"/>
            </a:endParaRPr>
          </a:p>
          <a:p>
            <a:r>
              <a:rPr lang="en-US" sz="2100" dirty="0">
                <a:latin typeface="Tw Cen MT" panose="020B0602020104020603" pitchFamily="34" charset="0"/>
              </a:rPr>
              <a:t>In 2022, the average salary in Los Angeles County was about $83,971 per year.</a:t>
            </a:r>
          </a:p>
          <a:p>
            <a:endParaRPr lang="en-US" sz="2100" dirty="0">
              <a:latin typeface="Tw Cen MT" panose="020B0602020104020603" pitchFamily="34" charset="0"/>
            </a:endParaRPr>
          </a:p>
        </p:txBody>
      </p:sp>
      <p:sp>
        <p:nvSpPr>
          <p:cNvPr id="12" name="TextBox 1">
            <a:extLst>
              <a:ext uri="{FF2B5EF4-FFF2-40B4-BE49-F238E27FC236}">
                <a16:creationId xmlns:a16="http://schemas.microsoft.com/office/drawing/2014/main" id="{C9FF63CD-1730-B0DE-F464-336047CAEF59}"/>
              </a:ext>
            </a:extLst>
          </p:cNvPr>
          <p:cNvSpPr txBox="1"/>
          <p:nvPr/>
        </p:nvSpPr>
        <p:spPr>
          <a:xfrm>
            <a:off x="1765621" y="1024036"/>
            <a:ext cx="8849945" cy="400189"/>
          </a:xfrm>
          <a:prstGeom prst="rect">
            <a:avLst/>
          </a:prstGeom>
        </p:spPr>
        <p:txBody>
          <a:bodyPr wrap="square" rtlCol="0"/>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133" b="1" i="0" dirty="0">
                <a:latin typeface="Arial Narrow" panose="020B0604020202020204" pitchFamily="34" charset="0"/>
                <a:cs typeface="Arial Narrow" panose="020B0604020202020204" pitchFamily="34" charset="0"/>
              </a:rPr>
              <a:t>Average Annual Pay in </a:t>
            </a:r>
            <a:r>
              <a:rPr lang="en-US" sz="2133" b="1" dirty="0">
                <a:latin typeface="Arial Narrow" panose="020B0604020202020204" pitchFamily="34" charset="0"/>
                <a:cs typeface="Arial Narrow" panose="020B0604020202020204" pitchFamily="34" charset="0"/>
              </a:rPr>
              <a:t>Hospitality </a:t>
            </a:r>
            <a:r>
              <a:rPr lang="en-US" sz="2133" b="1" i="0" baseline="0" dirty="0">
                <a:latin typeface="Arial Narrow" panose="020B0604020202020204" pitchFamily="34" charset="0"/>
                <a:cs typeface="Arial Narrow" panose="020B0604020202020204" pitchFamily="34" charset="0"/>
              </a:rPr>
              <a:t>Industries</a:t>
            </a:r>
          </a:p>
        </p:txBody>
      </p:sp>
      <p:sp>
        <p:nvSpPr>
          <p:cNvPr id="5" name="Rectangle 4">
            <a:extLst>
              <a:ext uri="{FF2B5EF4-FFF2-40B4-BE49-F238E27FC236}">
                <a16:creationId xmlns:a16="http://schemas.microsoft.com/office/drawing/2014/main" id="{03C488EA-2E3F-B88E-A5EE-9E9056243881}"/>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7" name="Chart 6">
            <a:extLst>
              <a:ext uri="{FF2B5EF4-FFF2-40B4-BE49-F238E27FC236}">
                <a16:creationId xmlns:a16="http://schemas.microsoft.com/office/drawing/2014/main" id="{FFD097ED-CD3E-1D4E-9D65-613A3A6B65B2}"/>
              </a:ext>
            </a:extLst>
          </p:cNvPr>
          <p:cNvGraphicFramePr>
            <a:graphicFrameLocks/>
          </p:cNvGraphicFramePr>
          <p:nvPr>
            <p:extLst>
              <p:ext uri="{D42A27DB-BD31-4B8C-83A1-F6EECF244321}">
                <p14:modId xmlns:p14="http://schemas.microsoft.com/office/powerpoint/2010/main" val="4042749680"/>
              </p:ext>
            </p:extLst>
          </p:nvPr>
        </p:nvGraphicFramePr>
        <p:xfrm>
          <a:off x="171820" y="1702675"/>
          <a:ext cx="6237893" cy="4374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501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5"/>
            <a:ext cx="10820400" cy="38621"/>
          </a:xfrm>
          <a:prstGeom prst="rect">
            <a:avLst/>
          </a:prstGeom>
          <a:solidFill>
            <a:srgbClr val="0075BF"/>
          </a:solidFill>
        </p:spPr>
        <p:txBody>
          <a:bodyPr/>
          <a:lstStyle/>
          <a:p>
            <a:endParaRPr lang="en-US"/>
          </a:p>
        </p:txBody>
      </p:sp>
      <p:sp>
        <p:nvSpPr>
          <p:cNvPr id="3" name="AutoShape 3"/>
          <p:cNvSpPr/>
          <p:nvPr/>
        </p:nvSpPr>
        <p:spPr>
          <a:xfrm>
            <a:off x="6096000" y="492618"/>
            <a:ext cx="10820400" cy="38621"/>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Current Landscape</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7325711" y="2438440"/>
            <a:ext cx="4966354" cy="3000821"/>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Over the last 10 years, real wages grew at varying rates across the industry groupings.</a:t>
            </a:r>
          </a:p>
          <a:p>
            <a:endParaRPr lang="en-US" sz="2100" dirty="0">
              <a:latin typeface="Tw Cen MT" panose="020B0602020104020603" pitchFamily="34" charset="0"/>
            </a:endParaRPr>
          </a:p>
          <a:p>
            <a:r>
              <a:rPr lang="en-US" sz="2100" dirty="0">
                <a:latin typeface="Tw Cen MT" panose="020B0602020104020603" pitchFamily="34" charset="0"/>
              </a:rPr>
              <a:t>The largest increase occurred in the Deep Sea Passenger Transportation industry, with 46 percent growth since 2012. </a:t>
            </a:r>
          </a:p>
          <a:p>
            <a:endParaRPr lang="en-US" sz="2100" dirty="0">
              <a:latin typeface="Tw Cen MT" panose="020B0602020104020603" pitchFamily="34" charset="0"/>
            </a:endParaRPr>
          </a:p>
          <a:p>
            <a:r>
              <a:rPr lang="en-US" sz="2100" dirty="0">
                <a:latin typeface="Tw Cen MT" panose="020B0602020104020603" pitchFamily="34" charset="0"/>
              </a:rPr>
              <a:t>Overall, real wages in the Hospitality industries grew over 26 percent.</a:t>
            </a:r>
          </a:p>
        </p:txBody>
      </p:sp>
      <p:sp>
        <p:nvSpPr>
          <p:cNvPr id="12" name="TextBox 1">
            <a:extLst>
              <a:ext uri="{FF2B5EF4-FFF2-40B4-BE49-F238E27FC236}">
                <a16:creationId xmlns:a16="http://schemas.microsoft.com/office/drawing/2014/main" id="{C9FF63CD-1730-B0DE-F464-336047CAEF59}"/>
              </a:ext>
            </a:extLst>
          </p:cNvPr>
          <p:cNvSpPr txBox="1"/>
          <p:nvPr/>
        </p:nvSpPr>
        <p:spPr>
          <a:xfrm>
            <a:off x="1818055" y="1046426"/>
            <a:ext cx="8849945" cy="400189"/>
          </a:xfrm>
          <a:prstGeom prst="rect">
            <a:avLst/>
          </a:prstGeom>
        </p:spPr>
        <p:txBody>
          <a:bodyPr wrap="square" rtlCol="0"/>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133" b="1" i="0" dirty="0">
                <a:latin typeface="Arial Narrow" panose="020B0604020202020204" pitchFamily="34" charset="0"/>
                <a:cs typeface="Arial Narrow" panose="020B0604020202020204" pitchFamily="34" charset="0"/>
              </a:rPr>
              <a:t>Real Wage Growth in </a:t>
            </a:r>
            <a:r>
              <a:rPr lang="en-US" sz="2133" b="1" dirty="0">
                <a:latin typeface="Arial Narrow" panose="020B0604020202020204" pitchFamily="34" charset="0"/>
                <a:cs typeface="Arial Narrow" panose="020B0604020202020204" pitchFamily="34" charset="0"/>
              </a:rPr>
              <a:t>Hospitality </a:t>
            </a:r>
            <a:r>
              <a:rPr lang="en-US" sz="2133" b="1" i="0" dirty="0">
                <a:latin typeface="Arial Narrow" panose="020B0604020202020204" pitchFamily="34" charset="0"/>
                <a:cs typeface="Arial Narrow" panose="020B0604020202020204" pitchFamily="34" charset="0"/>
              </a:rPr>
              <a:t>Industries</a:t>
            </a:r>
            <a:endParaRPr lang="en-US" sz="2133" b="1" i="0" baseline="0" dirty="0">
              <a:latin typeface="Arial Narrow" panose="020B0604020202020204" pitchFamily="34" charset="0"/>
              <a:cs typeface="Arial Narrow" panose="020B0604020202020204" pitchFamily="34" charset="0"/>
            </a:endParaRPr>
          </a:p>
        </p:txBody>
      </p:sp>
      <p:sp>
        <p:nvSpPr>
          <p:cNvPr id="7" name="Rectangle 6">
            <a:extLst>
              <a:ext uri="{FF2B5EF4-FFF2-40B4-BE49-F238E27FC236}">
                <a16:creationId xmlns:a16="http://schemas.microsoft.com/office/drawing/2014/main" id="{23E01004-FF4F-07C9-8A51-4F1386856B32}"/>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8" name="Chart 7">
            <a:extLst>
              <a:ext uri="{FF2B5EF4-FFF2-40B4-BE49-F238E27FC236}">
                <a16:creationId xmlns:a16="http://schemas.microsoft.com/office/drawing/2014/main" id="{98E9F70F-FC29-5346-88F1-B088C81A026F}"/>
              </a:ext>
            </a:extLst>
          </p:cNvPr>
          <p:cNvGraphicFramePr>
            <a:graphicFrameLocks/>
          </p:cNvGraphicFramePr>
          <p:nvPr>
            <p:extLst>
              <p:ext uri="{D42A27DB-BD31-4B8C-83A1-F6EECF244321}">
                <p14:modId xmlns:p14="http://schemas.microsoft.com/office/powerpoint/2010/main" val="334157863"/>
              </p:ext>
            </p:extLst>
          </p:nvPr>
        </p:nvGraphicFramePr>
        <p:xfrm>
          <a:off x="77227" y="1641240"/>
          <a:ext cx="7322056" cy="45952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460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5"/>
            <a:ext cx="10820400" cy="38621"/>
          </a:xfrm>
          <a:prstGeom prst="rect">
            <a:avLst/>
          </a:prstGeom>
          <a:solidFill>
            <a:srgbClr val="0075BF"/>
          </a:solidFill>
        </p:spPr>
        <p:txBody>
          <a:bodyPr/>
          <a:lstStyle/>
          <a:p>
            <a:endParaRPr lang="en-US"/>
          </a:p>
        </p:txBody>
      </p:sp>
      <p:sp>
        <p:nvSpPr>
          <p:cNvPr id="3" name="AutoShape 3"/>
          <p:cNvSpPr/>
          <p:nvPr/>
        </p:nvSpPr>
        <p:spPr>
          <a:xfrm>
            <a:off x="6096000" y="492618"/>
            <a:ext cx="10820400" cy="38621"/>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Looking Forward</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304800" y="918672"/>
            <a:ext cx="11497348" cy="73866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From 2022 to 2028, employment is expected to grow 15.8 percent, forecasting over 14,500 new jobs per year in Hospitality industries.</a:t>
            </a:r>
          </a:p>
        </p:txBody>
      </p:sp>
      <p:sp>
        <p:nvSpPr>
          <p:cNvPr id="4" name="Rectangle 3">
            <a:extLst>
              <a:ext uri="{FF2B5EF4-FFF2-40B4-BE49-F238E27FC236}">
                <a16:creationId xmlns:a16="http://schemas.microsoft.com/office/drawing/2014/main" id="{54EF68C0-08DC-2FF6-DF35-A76C88C3F49A}"/>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11" name="Chart 10">
            <a:extLst>
              <a:ext uri="{FF2B5EF4-FFF2-40B4-BE49-F238E27FC236}">
                <a16:creationId xmlns:a16="http://schemas.microsoft.com/office/drawing/2014/main" id="{4C4F2C08-78FE-8D42-8B45-FE85E4F6B239}"/>
              </a:ext>
            </a:extLst>
          </p:cNvPr>
          <p:cNvGraphicFramePr>
            <a:graphicFrameLocks/>
          </p:cNvGraphicFramePr>
          <p:nvPr>
            <p:extLst>
              <p:ext uri="{D42A27DB-BD31-4B8C-83A1-F6EECF244321}">
                <p14:modId xmlns:p14="http://schemas.microsoft.com/office/powerpoint/2010/main" val="2266753107"/>
              </p:ext>
            </p:extLst>
          </p:nvPr>
        </p:nvGraphicFramePr>
        <p:xfrm>
          <a:off x="1397876" y="1865540"/>
          <a:ext cx="9270124" cy="4291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0536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891800" y="-997643"/>
            <a:ext cx="5810968" cy="962474"/>
          </a:xfrm>
          <a:prstGeom prst="rect">
            <a:avLst/>
          </a:prstGeom>
          <a:solidFill>
            <a:srgbClr val="0075BF"/>
          </a:solidFill>
        </p:spPr>
        <p:txBody>
          <a:bodyPr/>
          <a:lstStyle/>
          <a:p>
            <a:endParaRPr lang="en-US"/>
          </a:p>
        </p:txBody>
      </p:sp>
      <p:sp>
        <p:nvSpPr>
          <p:cNvPr id="3" name="AutoShape 3"/>
          <p:cNvSpPr/>
          <p:nvPr/>
        </p:nvSpPr>
        <p:spPr>
          <a:xfrm>
            <a:off x="6096000" y="492618"/>
            <a:ext cx="6096000" cy="53963"/>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Looking Forward</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21371" y="5745044"/>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73573" y="2494444"/>
            <a:ext cx="4330261" cy="2677656"/>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Hospitality is anticipated to grow the most in the Convention and Trade Show Organizers industry (26 percent). </a:t>
            </a:r>
          </a:p>
          <a:p>
            <a:endParaRPr lang="en-US" sz="2100" dirty="0">
              <a:latin typeface="Tw Cen MT" panose="020B0602020104020603" pitchFamily="34" charset="0"/>
            </a:endParaRPr>
          </a:p>
          <a:p>
            <a:r>
              <a:rPr lang="en-US" sz="2100" dirty="0">
                <a:latin typeface="Tw Cen MT" panose="020B0602020104020603" pitchFamily="34" charset="0"/>
              </a:rPr>
              <a:t>Overall, Hospitality industries are expected to grow nearly 16 percent through 2028.</a:t>
            </a:r>
          </a:p>
        </p:txBody>
      </p:sp>
      <p:sp>
        <p:nvSpPr>
          <p:cNvPr id="8" name="Rectangle 7">
            <a:extLst>
              <a:ext uri="{FF2B5EF4-FFF2-40B4-BE49-F238E27FC236}">
                <a16:creationId xmlns:a16="http://schemas.microsoft.com/office/drawing/2014/main" id="{C2E822AB-246E-056E-8F28-FB6E214C452E}"/>
              </a:ext>
            </a:extLst>
          </p:cNvPr>
          <p:cNvSpPr/>
          <p:nvPr/>
        </p:nvSpPr>
        <p:spPr>
          <a:xfrm>
            <a:off x="73573" y="200230"/>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9" name="Chart 8">
            <a:extLst>
              <a:ext uri="{FF2B5EF4-FFF2-40B4-BE49-F238E27FC236}">
                <a16:creationId xmlns:a16="http://schemas.microsoft.com/office/drawing/2014/main" id="{1F764525-9EBD-5D49-9FA8-4C15C03C9F36}"/>
              </a:ext>
            </a:extLst>
          </p:cNvPr>
          <p:cNvGraphicFramePr>
            <a:graphicFrameLocks noChangeAspect="1"/>
          </p:cNvGraphicFramePr>
          <p:nvPr>
            <p:extLst>
              <p:ext uri="{D42A27DB-BD31-4B8C-83A1-F6EECF244321}">
                <p14:modId xmlns:p14="http://schemas.microsoft.com/office/powerpoint/2010/main" val="2363086130"/>
              </p:ext>
            </p:extLst>
          </p:nvPr>
        </p:nvGraphicFramePr>
        <p:xfrm>
          <a:off x="4204136" y="546581"/>
          <a:ext cx="7987864" cy="53287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1260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2A45CDF-DE70-436C-9F97-E1B5194A2E8D}"/>
              </a:ext>
            </a:extLst>
          </p:cNvPr>
          <p:cNvSpPr/>
          <p:nvPr/>
        </p:nvSpPr>
        <p:spPr>
          <a:xfrm>
            <a:off x="6096000" y="28636"/>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Employer Job Postings</a:t>
            </a:r>
          </a:p>
        </p:txBody>
      </p:sp>
      <p:sp>
        <p:nvSpPr>
          <p:cNvPr id="15" name="TextBox 14">
            <a:extLst>
              <a:ext uri="{FF2B5EF4-FFF2-40B4-BE49-F238E27FC236}">
                <a16:creationId xmlns:a16="http://schemas.microsoft.com/office/drawing/2014/main" id="{AD2448E9-23DE-5954-E387-AE89B1436B96}"/>
              </a:ext>
            </a:extLst>
          </p:cNvPr>
          <p:cNvSpPr txBox="1"/>
          <p:nvPr/>
        </p:nvSpPr>
        <p:spPr>
          <a:xfrm>
            <a:off x="259572" y="995221"/>
            <a:ext cx="11672855" cy="1061829"/>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Job postings peaked most recently in 2022, with over 82,800 job postings compared to about 10,000 in 2012. Food Services and Drinking Places represents the largest industry over this 10-year period, with over 65 percent of total posts.</a:t>
            </a:r>
          </a:p>
        </p:txBody>
      </p:sp>
      <p:sp>
        <p:nvSpPr>
          <p:cNvPr id="5" name="Rectangle 4">
            <a:extLst>
              <a:ext uri="{FF2B5EF4-FFF2-40B4-BE49-F238E27FC236}">
                <a16:creationId xmlns:a16="http://schemas.microsoft.com/office/drawing/2014/main" id="{D1A74310-DE51-75B0-F812-CD47846013C8}"/>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9" name="Chart 8">
            <a:extLst>
              <a:ext uri="{FF2B5EF4-FFF2-40B4-BE49-F238E27FC236}">
                <a16:creationId xmlns:a16="http://schemas.microsoft.com/office/drawing/2014/main" id="{B828E090-6082-7A40-9998-704C28412AD9}"/>
              </a:ext>
            </a:extLst>
          </p:cNvPr>
          <p:cNvGraphicFramePr>
            <a:graphicFrameLocks/>
          </p:cNvGraphicFramePr>
          <p:nvPr>
            <p:extLst>
              <p:ext uri="{D42A27DB-BD31-4B8C-83A1-F6EECF244321}">
                <p14:modId xmlns:p14="http://schemas.microsoft.com/office/powerpoint/2010/main" val="106216837"/>
              </p:ext>
            </p:extLst>
          </p:nvPr>
        </p:nvGraphicFramePr>
        <p:xfrm>
          <a:off x="171820" y="2254293"/>
          <a:ext cx="6197449" cy="4149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5A41072-D3B4-C649-864B-8ED1E25ADEAE}"/>
              </a:ext>
            </a:extLst>
          </p:cNvPr>
          <p:cNvGraphicFramePr>
            <a:graphicFrameLocks/>
          </p:cNvGraphicFramePr>
          <p:nvPr/>
        </p:nvGraphicFramePr>
        <p:xfrm>
          <a:off x="6183754" y="2332468"/>
          <a:ext cx="5454135" cy="3933743"/>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5">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pic>
        <p:nvPicPr>
          <p:cNvPr id="4" name="Picture 3">
            <a:extLst>
              <a:ext uri="{FF2B5EF4-FFF2-40B4-BE49-F238E27FC236}">
                <a16:creationId xmlns:a16="http://schemas.microsoft.com/office/drawing/2014/main" id="{482B497C-1C2A-9080-A4B1-477F07AE7FB5}"/>
              </a:ext>
            </a:extLst>
          </p:cNvPr>
          <p:cNvPicPr>
            <a:picLocks noChangeAspect="1"/>
          </p:cNvPicPr>
          <p:nvPr/>
        </p:nvPicPr>
        <p:blipFill>
          <a:blip r:embed="rId6"/>
          <a:stretch>
            <a:fillRect/>
          </a:stretch>
        </p:blipFill>
        <p:spPr>
          <a:xfrm>
            <a:off x="0" y="0"/>
            <a:ext cx="12191999" cy="6954648"/>
          </a:xfrm>
          <a:prstGeom prst="rect">
            <a:avLst/>
          </a:prstGeom>
        </p:spPr>
      </p:pic>
    </p:spTree>
    <p:extLst>
      <p:ext uri="{BB962C8B-B14F-4D97-AF65-F5344CB8AC3E}">
        <p14:creationId xmlns:p14="http://schemas.microsoft.com/office/powerpoint/2010/main" val="395017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6404006"/>
            <a:ext cx="6096000" cy="80877"/>
          </a:xfrm>
          <a:prstGeom prst="rect">
            <a:avLst/>
          </a:prstGeom>
          <a:solidFill>
            <a:srgbClr val="0075BF"/>
          </a:solidFill>
        </p:spPr>
        <p:txBody>
          <a:bodyPr/>
          <a:lstStyle/>
          <a:p>
            <a:endParaRPr lang="en-US"/>
          </a:p>
        </p:txBody>
      </p:sp>
      <p:sp>
        <p:nvSpPr>
          <p:cNvPr id="3" name="AutoShape 3"/>
          <p:cNvSpPr/>
          <p:nvPr/>
        </p:nvSpPr>
        <p:spPr>
          <a:xfrm flipV="1">
            <a:off x="6096000" y="446899"/>
            <a:ext cx="6096000" cy="45719"/>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8636"/>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Employer Job Postings</a:t>
            </a:r>
          </a:p>
        </p:txBody>
      </p:sp>
      <p:sp>
        <p:nvSpPr>
          <p:cNvPr id="15" name="TextBox 14">
            <a:extLst>
              <a:ext uri="{FF2B5EF4-FFF2-40B4-BE49-F238E27FC236}">
                <a16:creationId xmlns:a16="http://schemas.microsoft.com/office/drawing/2014/main" id="{AD2448E9-23DE-5954-E387-AE89B1436B96}"/>
              </a:ext>
            </a:extLst>
          </p:cNvPr>
          <p:cNvSpPr txBox="1"/>
          <p:nvPr/>
        </p:nvSpPr>
        <p:spPr>
          <a:xfrm>
            <a:off x="347326" y="967160"/>
            <a:ext cx="11497348" cy="73866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Since 2012, Food Services and Drinking Places continue to have the most posts through 2022, followed by Traveler Accommodation. </a:t>
            </a:r>
          </a:p>
        </p:txBody>
      </p:sp>
      <p:sp>
        <p:nvSpPr>
          <p:cNvPr id="4" name="Rectangle 3">
            <a:extLst>
              <a:ext uri="{FF2B5EF4-FFF2-40B4-BE49-F238E27FC236}">
                <a16:creationId xmlns:a16="http://schemas.microsoft.com/office/drawing/2014/main" id="{527E6AD7-CA13-90AF-43C7-4B83BB85499C}"/>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8" name="Chart 7">
            <a:extLst>
              <a:ext uri="{FF2B5EF4-FFF2-40B4-BE49-F238E27FC236}">
                <a16:creationId xmlns:a16="http://schemas.microsoft.com/office/drawing/2014/main" id="{3BAC0E3D-EC1E-7F46-899C-080AB71F97EB}"/>
              </a:ext>
            </a:extLst>
          </p:cNvPr>
          <p:cNvGraphicFramePr>
            <a:graphicFrameLocks/>
          </p:cNvGraphicFramePr>
          <p:nvPr>
            <p:extLst>
              <p:ext uri="{D42A27DB-BD31-4B8C-83A1-F6EECF244321}">
                <p14:modId xmlns:p14="http://schemas.microsoft.com/office/powerpoint/2010/main" val="778079500"/>
              </p:ext>
            </p:extLst>
          </p:nvPr>
        </p:nvGraphicFramePr>
        <p:xfrm>
          <a:off x="85910" y="1705824"/>
          <a:ext cx="5924179" cy="4282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B586E1E-4B28-6C49-B455-1EC3BF630785}"/>
              </a:ext>
            </a:extLst>
          </p:cNvPr>
          <p:cNvGraphicFramePr>
            <a:graphicFrameLocks/>
          </p:cNvGraphicFramePr>
          <p:nvPr>
            <p:extLst>
              <p:ext uri="{D42A27DB-BD31-4B8C-83A1-F6EECF244321}">
                <p14:modId xmlns:p14="http://schemas.microsoft.com/office/powerpoint/2010/main" val="877509056"/>
              </p:ext>
            </p:extLst>
          </p:nvPr>
        </p:nvGraphicFramePr>
        <p:xfrm>
          <a:off x="6010090" y="1654944"/>
          <a:ext cx="6096000" cy="4501935"/>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5">
            <a:extLst>
              <a:ext uri="{28A0092B-C50C-407E-A947-70E740481C1C}">
                <a14:useLocalDpi xmlns:a14="http://schemas.microsoft.com/office/drawing/2010/main" val="0"/>
              </a:ext>
            </a:extLst>
          </a:blip>
          <a:srcRect r="69222"/>
          <a:stretch/>
        </p:blipFill>
        <p:spPr>
          <a:xfrm>
            <a:off x="11101465" y="5864545"/>
            <a:ext cx="977789" cy="1240675"/>
          </a:xfrm>
          <a:prstGeom prst="rect">
            <a:avLst/>
          </a:prstGeom>
        </p:spPr>
      </p:pic>
    </p:spTree>
    <p:extLst>
      <p:ext uri="{BB962C8B-B14F-4D97-AF65-F5344CB8AC3E}">
        <p14:creationId xmlns:p14="http://schemas.microsoft.com/office/powerpoint/2010/main" val="275084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7"/>
            <a:ext cx="6096000" cy="45719"/>
          </a:xfrm>
          <a:prstGeom prst="rect">
            <a:avLst/>
          </a:prstGeom>
          <a:solidFill>
            <a:srgbClr val="0075BF"/>
          </a:solidFill>
        </p:spPr>
        <p:txBody>
          <a:bodyPr/>
          <a:lstStyle/>
          <a:p>
            <a:endParaRPr lang="en-US"/>
          </a:p>
        </p:txBody>
      </p:sp>
      <p:sp>
        <p:nvSpPr>
          <p:cNvPr id="3" name="AutoShape 3"/>
          <p:cNvSpPr/>
          <p:nvPr/>
        </p:nvSpPr>
        <p:spPr>
          <a:xfrm>
            <a:off x="6096000" y="492618"/>
            <a:ext cx="6096000" cy="53963"/>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Employer Job Postings</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grpSp>
        <p:nvGrpSpPr>
          <p:cNvPr id="30" name="Group 29">
            <a:extLst>
              <a:ext uri="{FF2B5EF4-FFF2-40B4-BE49-F238E27FC236}">
                <a16:creationId xmlns:a16="http://schemas.microsoft.com/office/drawing/2014/main" id="{379CB914-9B9D-C218-241A-B250974F4919}"/>
              </a:ext>
            </a:extLst>
          </p:cNvPr>
          <p:cNvGrpSpPr/>
          <p:nvPr/>
        </p:nvGrpSpPr>
        <p:grpSpPr>
          <a:xfrm>
            <a:off x="1816112" y="2033788"/>
            <a:ext cx="8120865" cy="3465116"/>
            <a:chOff x="199129" y="1109732"/>
            <a:chExt cx="8120865" cy="3465116"/>
          </a:xfrm>
        </p:grpSpPr>
        <p:sp>
          <p:nvSpPr>
            <p:cNvPr id="20" name="Flowchart: Preparation 19">
              <a:extLst>
                <a:ext uri="{FF2B5EF4-FFF2-40B4-BE49-F238E27FC236}">
                  <a16:creationId xmlns:a16="http://schemas.microsoft.com/office/drawing/2014/main" id="{EE4E6CAC-64D0-E5C5-DBF3-B35628DB8A3A}"/>
                </a:ext>
              </a:extLst>
            </p:cNvPr>
            <p:cNvSpPr/>
            <p:nvPr/>
          </p:nvSpPr>
          <p:spPr>
            <a:xfrm>
              <a:off x="4736025" y="1983462"/>
              <a:ext cx="1931542" cy="1674688"/>
            </a:xfrm>
            <a:prstGeom prst="flowChartPreparation">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400" b="1" dirty="0">
                  <a:latin typeface="Tw Cen MT" panose="020B0602020104020603" pitchFamily="34" charset="0"/>
                </a:rPr>
                <a:t>Hilton</a:t>
              </a:r>
            </a:p>
          </p:txBody>
        </p:sp>
        <p:sp>
          <p:nvSpPr>
            <p:cNvPr id="21" name="Flowchart: Preparation 20">
              <a:extLst>
                <a:ext uri="{FF2B5EF4-FFF2-40B4-BE49-F238E27FC236}">
                  <a16:creationId xmlns:a16="http://schemas.microsoft.com/office/drawing/2014/main" id="{04A49805-239F-9F21-0F00-75397D906BD0}"/>
                </a:ext>
              </a:extLst>
            </p:cNvPr>
            <p:cNvSpPr/>
            <p:nvPr/>
          </p:nvSpPr>
          <p:spPr>
            <a:xfrm>
              <a:off x="6388452" y="1109732"/>
              <a:ext cx="1931542" cy="1674688"/>
            </a:xfrm>
            <a:prstGeom prst="flowChartPreparati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400" b="1" dirty="0">
                  <a:latin typeface="Tw Cen MT" panose="020B0602020104020603" pitchFamily="34" charset="0"/>
                </a:rPr>
                <a:t>Jack in the Box</a:t>
              </a:r>
            </a:p>
          </p:txBody>
        </p:sp>
        <p:sp>
          <p:nvSpPr>
            <p:cNvPr id="22" name="Flowchart: Preparation 21">
              <a:extLst>
                <a:ext uri="{FF2B5EF4-FFF2-40B4-BE49-F238E27FC236}">
                  <a16:creationId xmlns:a16="http://schemas.microsoft.com/office/drawing/2014/main" id="{1EABFA00-1E18-D7A6-1449-2A4B3794E4EE}"/>
                </a:ext>
              </a:extLst>
            </p:cNvPr>
            <p:cNvSpPr/>
            <p:nvPr/>
          </p:nvSpPr>
          <p:spPr>
            <a:xfrm>
              <a:off x="6388452" y="2900160"/>
              <a:ext cx="1931542" cy="1674688"/>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400" b="1" dirty="0">
                  <a:latin typeface="Tw Cen MT" panose="020B0602020104020603" pitchFamily="34" charset="0"/>
                </a:rPr>
                <a:t>Sodexo</a:t>
              </a:r>
            </a:p>
          </p:txBody>
        </p:sp>
        <p:sp>
          <p:nvSpPr>
            <p:cNvPr id="23" name="Flowchart: Preparation 22">
              <a:extLst>
                <a:ext uri="{FF2B5EF4-FFF2-40B4-BE49-F238E27FC236}">
                  <a16:creationId xmlns:a16="http://schemas.microsoft.com/office/drawing/2014/main" id="{9DF41970-6B7D-1099-3182-E3B7A39F2521}"/>
                </a:ext>
              </a:extLst>
            </p:cNvPr>
            <p:cNvSpPr/>
            <p:nvPr/>
          </p:nvSpPr>
          <p:spPr>
            <a:xfrm>
              <a:off x="3083598" y="1109732"/>
              <a:ext cx="1931542" cy="1674688"/>
            </a:xfrm>
            <a:prstGeom prst="flowChartPreparati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400" b="1" dirty="0">
                  <a:latin typeface="Tw Cen MT" panose="020B0602020104020603" pitchFamily="34" charset="0"/>
                </a:rPr>
                <a:t>Marriott International</a:t>
              </a:r>
            </a:p>
          </p:txBody>
        </p:sp>
        <p:sp>
          <p:nvSpPr>
            <p:cNvPr id="24" name="Flowchart: Preparation 23">
              <a:extLst>
                <a:ext uri="{FF2B5EF4-FFF2-40B4-BE49-F238E27FC236}">
                  <a16:creationId xmlns:a16="http://schemas.microsoft.com/office/drawing/2014/main" id="{A48942CF-7081-88A1-692C-FD07AC5D3CA9}"/>
                </a:ext>
              </a:extLst>
            </p:cNvPr>
            <p:cNvSpPr/>
            <p:nvPr/>
          </p:nvSpPr>
          <p:spPr>
            <a:xfrm>
              <a:off x="3099037" y="2900160"/>
              <a:ext cx="1931542" cy="1674688"/>
            </a:xfrm>
            <a:prstGeom prst="flowChartPreparati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400" b="1" dirty="0">
                  <a:latin typeface="Tw Cen MT" panose="020B0602020104020603" pitchFamily="34" charset="0"/>
                </a:rPr>
                <a:t>Starbucks</a:t>
              </a:r>
            </a:p>
          </p:txBody>
        </p:sp>
        <p:sp>
          <p:nvSpPr>
            <p:cNvPr id="25" name="Flowchart: Preparation 24">
              <a:extLst>
                <a:ext uri="{FF2B5EF4-FFF2-40B4-BE49-F238E27FC236}">
                  <a16:creationId xmlns:a16="http://schemas.microsoft.com/office/drawing/2014/main" id="{A655E35B-CF8F-693A-9BF2-DC055B7DC2D9}"/>
                </a:ext>
              </a:extLst>
            </p:cNvPr>
            <p:cNvSpPr/>
            <p:nvPr/>
          </p:nvSpPr>
          <p:spPr>
            <a:xfrm>
              <a:off x="199129" y="1475457"/>
              <a:ext cx="3179023" cy="2748281"/>
            </a:xfrm>
            <a:prstGeom prst="flowChartPreparation">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400" b="1" dirty="0">
                  <a:solidFill>
                    <a:schemeClr val="tx1"/>
                  </a:solidFill>
                  <a:latin typeface="Tw Cen MT" panose="020B0602020104020603" pitchFamily="34" charset="0"/>
                </a:rPr>
                <a:t>Major Hospitality Employers in Los Angeles County, 2022</a:t>
              </a:r>
            </a:p>
          </p:txBody>
        </p:sp>
      </p:grpSp>
      <p:sp>
        <p:nvSpPr>
          <p:cNvPr id="5" name="Rectangle 4">
            <a:extLst>
              <a:ext uri="{FF2B5EF4-FFF2-40B4-BE49-F238E27FC236}">
                <a16:creationId xmlns:a16="http://schemas.microsoft.com/office/drawing/2014/main" id="{D93DE673-7A8D-7390-B0DB-EAC939CD75DB}"/>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spTree>
    <p:extLst>
      <p:ext uri="{BB962C8B-B14F-4D97-AF65-F5344CB8AC3E}">
        <p14:creationId xmlns:p14="http://schemas.microsoft.com/office/powerpoint/2010/main" val="273299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6404006"/>
            <a:ext cx="6096000" cy="45719"/>
          </a:xfrm>
          <a:prstGeom prst="rect">
            <a:avLst/>
          </a:prstGeom>
          <a:solidFill>
            <a:srgbClr val="0075BF"/>
          </a:solidFill>
        </p:spPr>
        <p:txBody>
          <a:bodyPr/>
          <a:lstStyle/>
          <a:p>
            <a:endParaRPr lang="en-US"/>
          </a:p>
        </p:txBody>
      </p:sp>
      <p:sp>
        <p:nvSpPr>
          <p:cNvPr id="3" name="AutoShape 3"/>
          <p:cNvSpPr/>
          <p:nvPr/>
        </p:nvSpPr>
        <p:spPr>
          <a:xfrm>
            <a:off x="6096000" y="492618"/>
            <a:ext cx="6096000" cy="53963"/>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Industry Demographics</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347326" y="5027759"/>
            <a:ext cx="11497348" cy="1384995"/>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Over 35 percent of employees in Hospitality industries are between 25 and 39 years old, about 12 percent more than in other industries in Los Angeles County. Overall, Hospitality workers are younger than in other industries, with about 64 percent of workers under 40 compared to about 54 percent in other industries.</a:t>
            </a:r>
          </a:p>
        </p:txBody>
      </p:sp>
      <p:sp>
        <p:nvSpPr>
          <p:cNvPr id="4" name="Rectangle 3">
            <a:extLst>
              <a:ext uri="{FF2B5EF4-FFF2-40B4-BE49-F238E27FC236}">
                <a16:creationId xmlns:a16="http://schemas.microsoft.com/office/drawing/2014/main" id="{3FF86093-CF15-BF2E-1183-969BD89F59A0}"/>
              </a:ext>
            </a:extLst>
          </p:cNvPr>
          <p:cNvSpPr/>
          <p:nvPr/>
        </p:nvSpPr>
        <p:spPr>
          <a:xfrm>
            <a:off x="162560" y="25419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8" name="Chart 7">
            <a:extLst>
              <a:ext uri="{FF2B5EF4-FFF2-40B4-BE49-F238E27FC236}">
                <a16:creationId xmlns:a16="http://schemas.microsoft.com/office/drawing/2014/main" id="{63B6A1D2-4F8C-7147-9150-F65904FB3E83}"/>
              </a:ext>
            </a:extLst>
          </p:cNvPr>
          <p:cNvGraphicFramePr>
            <a:graphicFrameLocks/>
          </p:cNvGraphicFramePr>
          <p:nvPr>
            <p:extLst>
              <p:ext uri="{D42A27DB-BD31-4B8C-83A1-F6EECF244321}">
                <p14:modId xmlns:p14="http://schemas.microsoft.com/office/powerpoint/2010/main" val="200452135"/>
              </p:ext>
            </p:extLst>
          </p:nvPr>
        </p:nvGraphicFramePr>
        <p:xfrm>
          <a:off x="1427480" y="898742"/>
          <a:ext cx="9474200" cy="40920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4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7"/>
            <a:ext cx="6096000" cy="45719"/>
          </a:xfrm>
          <a:prstGeom prst="rect">
            <a:avLst/>
          </a:prstGeom>
          <a:solidFill>
            <a:srgbClr val="0075BF"/>
          </a:solidFill>
        </p:spPr>
        <p:txBody>
          <a:bodyPr/>
          <a:lstStyle/>
          <a:p>
            <a:endParaRPr lang="en-US"/>
          </a:p>
        </p:txBody>
      </p:sp>
      <p:sp>
        <p:nvSpPr>
          <p:cNvPr id="3" name="AutoShape 3"/>
          <p:cNvSpPr/>
          <p:nvPr/>
        </p:nvSpPr>
        <p:spPr>
          <a:xfrm>
            <a:off x="6096000" y="492618"/>
            <a:ext cx="6096000" cy="45719"/>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Industry Demographics</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9" name="TextBox 8">
            <a:extLst>
              <a:ext uri="{FF2B5EF4-FFF2-40B4-BE49-F238E27FC236}">
                <a16:creationId xmlns:a16="http://schemas.microsoft.com/office/drawing/2014/main" id="{645A5233-7FA2-B5BF-8FB6-01291B45B06F}"/>
              </a:ext>
            </a:extLst>
          </p:cNvPr>
          <p:cNvSpPr txBox="1"/>
          <p:nvPr/>
        </p:nvSpPr>
        <p:spPr>
          <a:xfrm>
            <a:off x="214808" y="5128858"/>
            <a:ext cx="11497348" cy="73866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About 39 percent of employees in Hospitality industries have an Associates/some college certificate, over 10 percent more than in other industries in Los Angeles County. </a:t>
            </a:r>
          </a:p>
        </p:txBody>
      </p:sp>
      <p:sp>
        <p:nvSpPr>
          <p:cNvPr id="7" name="Rectangle 6">
            <a:extLst>
              <a:ext uri="{FF2B5EF4-FFF2-40B4-BE49-F238E27FC236}">
                <a16:creationId xmlns:a16="http://schemas.microsoft.com/office/drawing/2014/main" id="{6187B8D6-3550-6CF8-3ED9-21C8D7E781D4}"/>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8" name="Chart 7">
            <a:extLst>
              <a:ext uri="{FF2B5EF4-FFF2-40B4-BE49-F238E27FC236}">
                <a16:creationId xmlns:a16="http://schemas.microsoft.com/office/drawing/2014/main" id="{05893078-A35E-6E48-A1CD-FE6F5EF1B319}"/>
              </a:ext>
            </a:extLst>
          </p:cNvPr>
          <p:cNvGraphicFramePr>
            <a:graphicFrameLocks/>
          </p:cNvGraphicFramePr>
          <p:nvPr>
            <p:extLst>
              <p:ext uri="{D42A27DB-BD31-4B8C-83A1-F6EECF244321}">
                <p14:modId xmlns:p14="http://schemas.microsoft.com/office/powerpoint/2010/main" val="3354993469"/>
              </p:ext>
            </p:extLst>
          </p:nvPr>
        </p:nvGraphicFramePr>
        <p:xfrm>
          <a:off x="507124" y="1119605"/>
          <a:ext cx="10912716" cy="38765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925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7"/>
            <a:ext cx="6096000" cy="45719"/>
          </a:xfrm>
          <a:prstGeom prst="rect">
            <a:avLst/>
          </a:prstGeom>
          <a:solidFill>
            <a:srgbClr val="0075BF"/>
          </a:solidFill>
        </p:spPr>
        <p:txBody>
          <a:bodyPr/>
          <a:lstStyle/>
          <a:p>
            <a:endParaRPr lang="en-US"/>
          </a:p>
        </p:txBody>
      </p:sp>
      <p:sp>
        <p:nvSpPr>
          <p:cNvPr id="3" name="AutoShape 3"/>
          <p:cNvSpPr/>
          <p:nvPr/>
        </p:nvSpPr>
        <p:spPr>
          <a:xfrm flipV="1">
            <a:off x="6096000" y="446899"/>
            <a:ext cx="6096000" cy="45719"/>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Industry Demographics</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347326" y="5027759"/>
            <a:ext cx="11497348" cy="1061829"/>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Black workers are underrepresented, with only about 5 percent of workers compared to nearly 8 percent in all other industries. Hispanic/Latino workers are well represented in Hospitality industries, with about 10 percent more workers compared to other industries in Los Angeles County. </a:t>
            </a:r>
          </a:p>
        </p:txBody>
      </p:sp>
      <p:sp>
        <p:nvSpPr>
          <p:cNvPr id="4" name="Rectangle 3">
            <a:extLst>
              <a:ext uri="{FF2B5EF4-FFF2-40B4-BE49-F238E27FC236}">
                <a16:creationId xmlns:a16="http://schemas.microsoft.com/office/drawing/2014/main" id="{5D4F4CBC-9FB7-080B-A405-EA04B7083A7F}"/>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8" name="Chart 7">
            <a:extLst>
              <a:ext uri="{FF2B5EF4-FFF2-40B4-BE49-F238E27FC236}">
                <a16:creationId xmlns:a16="http://schemas.microsoft.com/office/drawing/2014/main" id="{A1C7836B-68D0-6147-9060-CD87907C6C51}"/>
              </a:ext>
            </a:extLst>
          </p:cNvPr>
          <p:cNvGraphicFramePr>
            <a:graphicFrameLocks/>
          </p:cNvGraphicFramePr>
          <p:nvPr>
            <p:extLst>
              <p:ext uri="{D42A27DB-BD31-4B8C-83A1-F6EECF244321}">
                <p14:modId xmlns:p14="http://schemas.microsoft.com/office/powerpoint/2010/main" val="1386110974"/>
              </p:ext>
            </p:extLst>
          </p:nvPr>
        </p:nvGraphicFramePr>
        <p:xfrm>
          <a:off x="1261241" y="1171860"/>
          <a:ext cx="9274679" cy="38558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603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A8119-5322-C09D-741A-EABFF743328B}"/>
              </a:ext>
            </a:extLst>
          </p:cNvPr>
          <p:cNvSpPr txBox="1"/>
          <p:nvPr/>
        </p:nvSpPr>
        <p:spPr>
          <a:xfrm>
            <a:off x="2444663" y="462995"/>
            <a:ext cx="7302674" cy="1938992"/>
          </a:xfrm>
          <a:prstGeom prst="rect">
            <a:avLst/>
          </a:prstGeom>
          <a:noFill/>
        </p:spPr>
        <p:txBody>
          <a:bodyPr wrap="square" rtlCol="0">
            <a:spAutoFit/>
          </a:bodyPr>
          <a:lstStyle/>
          <a:p>
            <a:pPr algn="ctr"/>
            <a:r>
              <a:rPr lang="en-US" sz="6000" b="1" dirty="0">
                <a:solidFill>
                  <a:srgbClr val="0070C0"/>
                </a:solidFill>
                <a:latin typeface="Gotham" panose="020B0604020202020204"/>
              </a:rPr>
              <a:t>THANK YOU TO OUR INDUSTRY PARTNERS!</a:t>
            </a:r>
          </a:p>
        </p:txBody>
      </p:sp>
      <p:pic>
        <p:nvPicPr>
          <p:cNvPr id="1026" name="Picture 2" descr="Hilton logo | Logok">
            <a:extLst>
              <a:ext uri="{FF2B5EF4-FFF2-40B4-BE49-F238E27FC236}">
                <a16:creationId xmlns:a16="http://schemas.microsoft.com/office/drawing/2014/main" id="{03621A2A-9482-8024-DCB6-CF07782A3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76" y="3391164"/>
            <a:ext cx="1977677" cy="1481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riott Logo, Marriott Symbol, Meaning, History and Evolution">
            <a:extLst>
              <a:ext uri="{FF2B5EF4-FFF2-40B4-BE49-F238E27FC236}">
                <a16:creationId xmlns:a16="http://schemas.microsoft.com/office/drawing/2014/main" id="{461232FA-7B86-2C98-61BB-61AB2895E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922" y="3616564"/>
            <a:ext cx="2563752" cy="1066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tino Restaurant Association Kicks Off 'Cinco De Impact' Initiative on Cinco De Mayo">
            <a:extLst>
              <a:ext uri="{FF2B5EF4-FFF2-40B4-BE49-F238E27FC236}">
                <a16:creationId xmlns:a16="http://schemas.microsoft.com/office/drawing/2014/main" id="{BA8DF468-5A7F-2C1D-467F-E5E676C36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615" y="4680805"/>
            <a:ext cx="2681939" cy="14035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571E4F-2FB1-E6FD-9148-9C237470F3DA}"/>
              </a:ext>
            </a:extLst>
          </p:cNvPr>
          <p:cNvPicPr>
            <a:picLocks noChangeAspect="1"/>
          </p:cNvPicPr>
          <p:nvPr/>
        </p:nvPicPr>
        <p:blipFill>
          <a:blip r:embed="rId5"/>
          <a:stretch>
            <a:fillRect/>
          </a:stretch>
        </p:blipFill>
        <p:spPr>
          <a:xfrm>
            <a:off x="6463430" y="4680805"/>
            <a:ext cx="2848238" cy="1059319"/>
          </a:xfrm>
          <a:prstGeom prst="rect">
            <a:avLst/>
          </a:prstGeom>
        </p:spPr>
      </p:pic>
      <p:pic>
        <p:nvPicPr>
          <p:cNvPr id="1032" name="Picture 8" descr="Careers | AEG Worldwide">
            <a:extLst>
              <a:ext uri="{FF2B5EF4-FFF2-40B4-BE49-F238E27FC236}">
                <a16:creationId xmlns:a16="http://schemas.microsoft.com/office/drawing/2014/main" id="{431828AD-C7A1-4566-6336-5A825A5684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030" y="3401248"/>
            <a:ext cx="2563753" cy="128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8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7"/>
            <a:ext cx="6096000" cy="45719"/>
          </a:xfrm>
          <a:prstGeom prst="rect">
            <a:avLst/>
          </a:prstGeom>
          <a:solidFill>
            <a:srgbClr val="0075BF"/>
          </a:solidFill>
        </p:spPr>
        <p:txBody>
          <a:bodyPr/>
          <a:lstStyle/>
          <a:p>
            <a:endParaRPr lang="en-US"/>
          </a:p>
        </p:txBody>
      </p:sp>
      <p:sp>
        <p:nvSpPr>
          <p:cNvPr id="3" name="AutoShape 3"/>
          <p:cNvSpPr/>
          <p:nvPr/>
        </p:nvSpPr>
        <p:spPr>
          <a:xfrm>
            <a:off x="6096000" y="492618"/>
            <a:ext cx="6096000" cy="53963"/>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Industry Demographics</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347326" y="5027759"/>
            <a:ext cx="11497348" cy="738664"/>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The gender distribution in Hospitality industries is nearly identical, with there being a marginal 1.2 percent more male workers than female workers.</a:t>
            </a:r>
          </a:p>
        </p:txBody>
      </p:sp>
      <p:sp>
        <p:nvSpPr>
          <p:cNvPr id="7" name="Rectangle 6">
            <a:extLst>
              <a:ext uri="{FF2B5EF4-FFF2-40B4-BE49-F238E27FC236}">
                <a16:creationId xmlns:a16="http://schemas.microsoft.com/office/drawing/2014/main" id="{0E5023DB-B0C6-E6A1-44E9-25AD42C264A7}"/>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8" name="Chart 7">
            <a:extLst>
              <a:ext uri="{FF2B5EF4-FFF2-40B4-BE49-F238E27FC236}">
                <a16:creationId xmlns:a16="http://schemas.microsoft.com/office/drawing/2014/main" id="{C718969A-E89B-7042-8E7F-7F88A6233B50}"/>
              </a:ext>
            </a:extLst>
          </p:cNvPr>
          <p:cNvGraphicFramePr>
            <a:graphicFrameLocks/>
          </p:cNvGraphicFramePr>
          <p:nvPr>
            <p:extLst>
              <p:ext uri="{D42A27DB-BD31-4B8C-83A1-F6EECF244321}">
                <p14:modId xmlns:p14="http://schemas.microsoft.com/office/powerpoint/2010/main" val="3512331015"/>
              </p:ext>
            </p:extLst>
          </p:nvPr>
        </p:nvGraphicFramePr>
        <p:xfrm>
          <a:off x="2112580" y="1269281"/>
          <a:ext cx="7420466" cy="3608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155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6404006"/>
            <a:ext cx="6096000" cy="45719"/>
          </a:xfrm>
          <a:prstGeom prst="rect">
            <a:avLst/>
          </a:prstGeom>
          <a:solidFill>
            <a:srgbClr val="0075BF"/>
          </a:solidFill>
        </p:spPr>
        <p:txBody>
          <a:bodyPr/>
          <a:lstStyle/>
          <a:p>
            <a:endParaRPr lang="en-US"/>
          </a:p>
        </p:txBody>
      </p:sp>
      <p:sp>
        <p:nvSpPr>
          <p:cNvPr id="3" name="AutoShape 3"/>
          <p:cNvSpPr/>
          <p:nvPr/>
        </p:nvSpPr>
        <p:spPr>
          <a:xfrm>
            <a:off x="6096000" y="492618"/>
            <a:ext cx="6096000" cy="53963"/>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Occupations Demographics</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347326" y="5027759"/>
            <a:ext cx="11497348" cy="1384995"/>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These occupations are accessible to workers with some college/AA degree or a Bachelor’s degree, with about 54 to 81 percent of workers in these occupations with similar levels of education or less. Female workers are underrepresented in Chef and Head Cook jobs, with about 28 percent less female workers compared to other industries in LA County.</a:t>
            </a:r>
          </a:p>
        </p:txBody>
      </p:sp>
      <p:sp>
        <p:nvSpPr>
          <p:cNvPr id="5" name="TextBox 1">
            <a:extLst>
              <a:ext uri="{FF2B5EF4-FFF2-40B4-BE49-F238E27FC236}">
                <a16:creationId xmlns:a16="http://schemas.microsoft.com/office/drawing/2014/main" id="{034D7444-C015-E608-5FC0-D9F3A8C3DCBF}"/>
              </a:ext>
            </a:extLst>
          </p:cNvPr>
          <p:cNvSpPr txBox="1"/>
          <p:nvPr/>
        </p:nvSpPr>
        <p:spPr>
          <a:xfrm>
            <a:off x="10254248" y="4808709"/>
            <a:ext cx="827505" cy="137335"/>
          </a:xfrm>
          <a:prstGeom prst="rect">
            <a:avLst/>
          </a:prstGeom>
        </p:spPr>
        <p:txBody>
          <a:bodyPr wrap="square" rtlCol="0"/>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defTabSz="609630" eaLnBrk="1" fontAlgn="auto" latinLnBrk="0" hangingPunct="1">
              <a:lnSpc>
                <a:spcPct val="100000"/>
              </a:lnSpc>
              <a:spcBef>
                <a:spcPts val="0"/>
              </a:spcBef>
              <a:spcAft>
                <a:spcPts val="0"/>
              </a:spcAft>
              <a:buClrTx/>
              <a:buSzTx/>
              <a:buFontTx/>
              <a:buNone/>
              <a:tabLst/>
              <a:defRPr/>
            </a:pPr>
            <a:r>
              <a:rPr kumimoji="0" lang="en-US" sz="533" b="0" i="0" u="none" strike="noStrike" kern="0" cap="none" spc="0" normalizeH="0" baseline="0" noProof="0" dirty="0">
                <a:ln>
                  <a:noFill/>
                </a:ln>
                <a:solidFill>
                  <a:sysClr val="windowText" lastClr="000000"/>
                </a:solidFill>
                <a:effectLst/>
                <a:uLnTx/>
                <a:uFillTx/>
                <a:latin typeface="Arial Narrow" panose="020B0604020202020204" pitchFamily="34" charset="0"/>
                <a:ea typeface="+mn-ea"/>
                <a:cs typeface="Arial Narrow" panose="020B0604020202020204" pitchFamily="34" charset="0"/>
              </a:rPr>
              <a:t>Source: PUMS</a:t>
            </a:r>
          </a:p>
          <a:p>
            <a:endParaRPr lang="en-US" sz="733" dirty="0"/>
          </a:p>
        </p:txBody>
      </p:sp>
      <p:sp>
        <p:nvSpPr>
          <p:cNvPr id="7" name="Rectangle 6">
            <a:extLst>
              <a:ext uri="{FF2B5EF4-FFF2-40B4-BE49-F238E27FC236}">
                <a16:creationId xmlns:a16="http://schemas.microsoft.com/office/drawing/2014/main" id="{160B22D1-C7AC-28F3-F838-728B78DCFCA1}"/>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13" name="Table 12">
            <a:extLst>
              <a:ext uri="{FF2B5EF4-FFF2-40B4-BE49-F238E27FC236}">
                <a16:creationId xmlns:a16="http://schemas.microsoft.com/office/drawing/2014/main" id="{752B1D24-2308-318D-405D-98AC1E060B05}"/>
              </a:ext>
            </a:extLst>
          </p:cNvPr>
          <p:cNvGraphicFramePr>
            <a:graphicFrameLocks noGrp="1"/>
          </p:cNvGraphicFramePr>
          <p:nvPr>
            <p:extLst>
              <p:ext uri="{D42A27DB-BD31-4B8C-83A1-F6EECF244321}">
                <p14:modId xmlns:p14="http://schemas.microsoft.com/office/powerpoint/2010/main" val="3503504129"/>
              </p:ext>
            </p:extLst>
          </p:nvPr>
        </p:nvGraphicFramePr>
        <p:xfrm>
          <a:off x="1778000" y="887820"/>
          <a:ext cx="8585199" cy="4058224"/>
        </p:xfrm>
        <a:graphic>
          <a:graphicData uri="http://schemas.openxmlformats.org/drawingml/2006/table">
            <a:tbl>
              <a:tblPr/>
              <a:tblGrid>
                <a:gridCol w="1077742">
                  <a:extLst>
                    <a:ext uri="{9D8B030D-6E8A-4147-A177-3AD203B41FA5}">
                      <a16:colId xmlns:a16="http://schemas.microsoft.com/office/drawing/2014/main" val="4176497130"/>
                    </a:ext>
                  </a:extLst>
                </a:gridCol>
                <a:gridCol w="1170047">
                  <a:extLst>
                    <a:ext uri="{9D8B030D-6E8A-4147-A177-3AD203B41FA5}">
                      <a16:colId xmlns:a16="http://schemas.microsoft.com/office/drawing/2014/main" val="3385115238"/>
                    </a:ext>
                  </a:extLst>
                </a:gridCol>
                <a:gridCol w="1193638">
                  <a:extLst>
                    <a:ext uri="{9D8B030D-6E8A-4147-A177-3AD203B41FA5}">
                      <a16:colId xmlns:a16="http://schemas.microsoft.com/office/drawing/2014/main" val="2158248345"/>
                    </a:ext>
                  </a:extLst>
                </a:gridCol>
                <a:gridCol w="1285943">
                  <a:extLst>
                    <a:ext uri="{9D8B030D-6E8A-4147-A177-3AD203B41FA5}">
                      <a16:colId xmlns:a16="http://schemas.microsoft.com/office/drawing/2014/main" val="3037035165"/>
                    </a:ext>
                  </a:extLst>
                </a:gridCol>
                <a:gridCol w="1285943">
                  <a:extLst>
                    <a:ext uri="{9D8B030D-6E8A-4147-A177-3AD203B41FA5}">
                      <a16:colId xmlns:a16="http://schemas.microsoft.com/office/drawing/2014/main" val="2315187345"/>
                    </a:ext>
                  </a:extLst>
                </a:gridCol>
                <a:gridCol w="1285943">
                  <a:extLst>
                    <a:ext uri="{9D8B030D-6E8A-4147-A177-3AD203B41FA5}">
                      <a16:colId xmlns:a16="http://schemas.microsoft.com/office/drawing/2014/main" val="3861817169"/>
                    </a:ext>
                  </a:extLst>
                </a:gridCol>
                <a:gridCol w="1285943">
                  <a:extLst>
                    <a:ext uri="{9D8B030D-6E8A-4147-A177-3AD203B41FA5}">
                      <a16:colId xmlns:a16="http://schemas.microsoft.com/office/drawing/2014/main" val="95420020"/>
                    </a:ext>
                  </a:extLst>
                </a:gridCol>
              </a:tblGrid>
              <a:tr h="737390">
                <a:tc gridSpan="2">
                  <a:txBody>
                    <a:bodyPr/>
                    <a:lstStyle/>
                    <a:p>
                      <a:pPr algn="ctr" fontAlgn="ctr"/>
                      <a:r>
                        <a:rPr lang="en-US" sz="1200" b="1" i="0" u="none" strike="noStrike" dirty="0">
                          <a:solidFill>
                            <a:srgbClr val="000000"/>
                          </a:solidFill>
                          <a:effectLst/>
                          <a:latin typeface="Arial Narrow" panose="020B0604020202020204" pitchFamily="34" charset="0"/>
                        </a:rPr>
                        <a:t>Metric</a:t>
                      </a:r>
                    </a:p>
                  </a:txBody>
                  <a:tcPr marL="60960" marR="60960" marT="30480" marB="3048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a:solidFill>
                            <a:srgbClr val="000000"/>
                          </a:solidFill>
                          <a:effectLst/>
                          <a:latin typeface="Arial Narrow" panose="020B0604020202020204" pitchFamily="34" charset="0"/>
                        </a:rPr>
                        <a:t>Food Service Managers</a:t>
                      </a:r>
                    </a:p>
                  </a:txBody>
                  <a:tcPr marL="5870" marR="5870" marT="5870"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Narrow" panose="020B0604020202020204" pitchFamily="34" charset="0"/>
                        </a:rPr>
                        <a:t>Flight Attendants</a:t>
                      </a:r>
                    </a:p>
                  </a:txBody>
                  <a:tcPr marL="5870" marR="5870" marT="5870"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Narrow" panose="020B0604020202020204" pitchFamily="34" charset="0"/>
                        </a:rPr>
                        <a:t>Reservation &amp; Transportation Ticket Agents &amp; Travel Clerks</a:t>
                      </a:r>
                    </a:p>
                  </a:txBody>
                  <a:tcPr marL="5870" marR="5870" marT="5870"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Narrow" panose="020B0604020202020204" pitchFamily="34" charset="0"/>
                        </a:rPr>
                        <a:t>Chefs &amp; Head Cooks</a:t>
                      </a:r>
                    </a:p>
                  </a:txBody>
                  <a:tcPr marL="5870" marR="5870" marT="5870"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Narrow" panose="020B0604020202020204" pitchFamily="34" charset="0"/>
                        </a:rPr>
                        <a:t>Merchandise Displayers &amp; Window Trimmers</a:t>
                      </a:r>
                    </a:p>
                  </a:txBody>
                  <a:tcPr marL="5870" marR="5870" marT="5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44381499"/>
                  </a:ext>
                </a:extLst>
              </a:tr>
              <a:tr h="188750">
                <a:tc rowSpan="2">
                  <a:txBody>
                    <a:bodyPr/>
                    <a:lstStyle/>
                    <a:p>
                      <a:pPr algn="ctr" fontAlgn="ctr"/>
                      <a:r>
                        <a:rPr lang="en-US" sz="1200" b="0" i="0" u="none" strike="noStrike">
                          <a:solidFill>
                            <a:srgbClr val="000000"/>
                          </a:solidFill>
                          <a:effectLst/>
                          <a:latin typeface="Arial Narrow" panose="020B0604020202020204" pitchFamily="34" charset="0"/>
                        </a:rPr>
                        <a:t>Sex</a:t>
                      </a:r>
                    </a:p>
                  </a:txBody>
                  <a:tcPr marL="60960" marR="60960" marT="30480" marB="3048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Arial Narrow" panose="020B0604020202020204" pitchFamily="34" charset="0"/>
                        </a:rPr>
                        <a:t>Male</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54.0%</a:t>
                      </a:r>
                    </a:p>
                  </a:txBody>
                  <a:tcPr marL="5870" marR="5870" marT="587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22.9%</a:t>
                      </a:r>
                    </a:p>
                  </a:txBody>
                  <a:tcPr marL="5870" marR="5870" marT="5870" marB="0" anchor="b">
                    <a:lnL>
                      <a:noFill/>
                    </a:lnL>
                    <a:lnR>
                      <a:noFill/>
                    </a:lnR>
                    <a:lnT w="25400" cap="flat" cmpd="dbl" algn="ctr">
                      <a:solidFill>
                        <a:srgbClr val="000000"/>
                      </a:solidFill>
                      <a:prstDash val="solid"/>
                      <a:round/>
                      <a:headEnd type="none" w="med" len="med"/>
                      <a:tailEnd type="none" w="med" len="med"/>
                    </a:lnT>
                    <a:lnB>
                      <a:noFill/>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51.3%</a:t>
                      </a:r>
                    </a:p>
                  </a:txBody>
                  <a:tcPr marL="5870" marR="5870" marT="5870" marB="0" anchor="b">
                    <a:lnL>
                      <a:noFill/>
                    </a:lnL>
                    <a:lnR>
                      <a:noFill/>
                    </a:lnR>
                    <a:lnT w="25400" cap="flat" cmpd="dbl" algn="ctr">
                      <a:solidFill>
                        <a:srgbClr val="000000"/>
                      </a:solidFill>
                      <a:prstDash val="solid"/>
                      <a:round/>
                      <a:headEnd type="none" w="med" len="med"/>
                      <a:tailEnd type="none" w="med" len="med"/>
                    </a:lnT>
                    <a:lnB>
                      <a:noFill/>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77.4%</a:t>
                      </a:r>
                    </a:p>
                  </a:txBody>
                  <a:tcPr marL="5870" marR="5870" marT="5870" marB="0" anchor="b">
                    <a:lnL>
                      <a:noFill/>
                    </a:lnL>
                    <a:lnR>
                      <a:noFill/>
                    </a:lnR>
                    <a:lnT w="25400" cap="flat" cmpd="dbl" algn="ctr">
                      <a:solidFill>
                        <a:srgbClr val="000000"/>
                      </a:solidFill>
                      <a:prstDash val="solid"/>
                      <a:round/>
                      <a:headEnd type="none" w="med" len="med"/>
                      <a:tailEnd type="none" w="med" len="med"/>
                    </a:lnT>
                    <a:lnB>
                      <a:noFill/>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35.7%</a:t>
                      </a:r>
                    </a:p>
                  </a:txBody>
                  <a:tcPr marL="5870" marR="5870" marT="5870"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162099048"/>
                  </a:ext>
                </a:extLst>
              </a:tr>
              <a:tr h="188750">
                <a:tc vMerge="1">
                  <a:txBody>
                    <a:bodyPr/>
                    <a:lstStyle/>
                    <a:p>
                      <a:endParaRPr lang="en-US"/>
                    </a:p>
                  </a:txBody>
                  <a:tcPr/>
                </a:tc>
                <a:tc>
                  <a:txBody>
                    <a:bodyPr/>
                    <a:lstStyle/>
                    <a:p>
                      <a:pPr algn="l" fontAlgn="b"/>
                      <a:r>
                        <a:rPr lang="en-US" sz="1200" b="0" i="0" u="none" strike="noStrike">
                          <a:solidFill>
                            <a:srgbClr val="000000"/>
                          </a:solidFill>
                          <a:effectLst/>
                          <a:latin typeface="Arial Narrow" panose="020B0604020202020204" pitchFamily="34" charset="0"/>
                        </a:rPr>
                        <a:t>Female</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46.0%</a:t>
                      </a:r>
                    </a:p>
                  </a:txBody>
                  <a:tcPr marL="5870" marR="5870" marT="587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77.1%</a:t>
                      </a:r>
                    </a:p>
                  </a:txBody>
                  <a:tcPr marL="5870" marR="5870" marT="587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48.7%</a:t>
                      </a:r>
                    </a:p>
                  </a:txBody>
                  <a:tcPr marL="5870" marR="5870" marT="587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22.6%</a:t>
                      </a:r>
                    </a:p>
                  </a:txBody>
                  <a:tcPr marL="5870" marR="5870" marT="587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200" b="0" i="0" u="none" strike="noStrike">
                          <a:solidFill>
                            <a:srgbClr val="000000"/>
                          </a:solidFill>
                          <a:effectLst/>
                          <a:latin typeface="Arial Narrow" panose="020B0604020202020204" pitchFamily="34" charset="0"/>
                        </a:rPr>
                        <a:t>64.3%</a:t>
                      </a:r>
                    </a:p>
                  </a:txBody>
                  <a:tcPr marL="5870" marR="5870" marT="587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91778508"/>
                  </a:ext>
                </a:extLst>
              </a:tr>
              <a:tr h="188750">
                <a:tc rowSpan="5">
                  <a:txBody>
                    <a:bodyPr/>
                    <a:lstStyle/>
                    <a:p>
                      <a:pPr algn="ctr" fontAlgn="ctr"/>
                      <a:r>
                        <a:rPr lang="en-US" sz="1200" b="0" i="0" u="none" strike="noStrike">
                          <a:solidFill>
                            <a:srgbClr val="000000"/>
                          </a:solidFill>
                          <a:effectLst/>
                          <a:latin typeface="Arial Narrow" panose="020B0604020202020204" pitchFamily="34" charset="0"/>
                        </a:rPr>
                        <a:t>Education</a:t>
                      </a:r>
                    </a:p>
                  </a:txBody>
                  <a:tcPr marL="60960" marR="60960" marT="30480" marB="3048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1200" b="0" i="0" u="none" strike="noStrike">
                          <a:solidFill>
                            <a:srgbClr val="000000"/>
                          </a:solidFill>
                          <a:effectLst/>
                          <a:latin typeface="Arial Narrow" panose="020B0604020202020204" pitchFamily="34" charset="0"/>
                        </a:rPr>
                        <a:t>Less than HS</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7.0%</a:t>
                      </a:r>
                    </a:p>
                  </a:txBody>
                  <a:tcPr marL="5870" marR="5870" marT="587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0.7%</a:t>
                      </a:r>
                    </a:p>
                  </a:txBody>
                  <a:tcPr marL="5870" marR="5870" marT="587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4.2%</a:t>
                      </a:r>
                    </a:p>
                  </a:txBody>
                  <a:tcPr marL="5870" marR="5870" marT="587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13.5%</a:t>
                      </a:r>
                    </a:p>
                  </a:txBody>
                  <a:tcPr marL="5870" marR="5870" marT="587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2.9%</a:t>
                      </a:r>
                    </a:p>
                  </a:txBody>
                  <a:tcPr marL="5870" marR="5870" marT="587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602127353"/>
                  </a:ext>
                </a:extLst>
              </a:tr>
              <a:tr h="188750">
                <a:tc vMerge="1">
                  <a:txBody>
                    <a:bodyPr/>
                    <a:lstStyle/>
                    <a:p>
                      <a:endParaRPr lang="en-US"/>
                    </a:p>
                  </a:txBody>
                  <a:tcPr/>
                </a:tc>
                <a:tc>
                  <a:txBody>
                    <a:bodyPr/>
                    <a:lstStyle/>
                    <a:p>
                      <a:pPr algn="l" fontAlgn="b"/>
                      <a:r>
                        <a:rPr lang="en-US" sz="1200" b="0" i="0" u="none" strike="noStrike">
                          <a:solidFill>
                            <a:srgbClr val="000000"/>
                          </a:solidFill>
                          <a:effectLst/>
                          <a:latin typeface="Arial Narrow" panose="020B0604020202020204" pitchFamily="34" charset="0"/>
                        </a:rPr>
                        <a:t>High School</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24.9%</a:t>
                      </a:r>
                    </a:p>
                  </a:txBody>
                  <a:tcPr marL="5870" marR="5870" marT="5870"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11.4%</a:t>
                      </a:r>
                    </a:p>
                  </a:txBody>
                  <a:tcPr marL="5870" marR="5870" marT="5870" marB="0" anchor="b">
                    <a:lnL>
                      <a:noFill/>
                    </a:lnL>
                    <a:lnR>
                      <a:noFill/>
                    </a:lnR>
                    <a:lnT>
                      <a:noFill/>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25.8%</a:t>
                      </a:r>
                    </a:p>
                  </a:txBody>
                  <a:tcPr marL="5870" marR="5870" marT="5870" marB="0" anchor="b">
                    <a:lnL>
                      <a:noFill/>
                    </a:lnL>
                    <a:lnR>
                      <a:noFill/>
                    </a:lnR>
                    <a:lnT>
                      <a:noFill/>
                    </a:lnT>
                    <a:lnB>
                      <a:noFill/>
                    </a:lnB>
                    <a:solidFill>
                      <a:srgbClr val="B4C6E7"/>
                    </a:solidFill>
                  </a:tcPr>
                </a:tc>
                <a:tc>
                  <a:txBody>
                    <a:bodyPr/>
                    <a:lstStyle/>
                    <a:p>
                      <a:pPr algn="r" fontAlgn="b"/>
                      <a:r>
                        <a:rPr lang="en-US" sz="1200" b="0" i="0" u="none" strike="noStrike" dirty="0">
                          <a:solidFill>
                            <a:srgbClr val="000000"/>
                          </a:solidFill>
                          <a:effectLst/>
                          <a:latin typeface="Arial Narrow" panose="020B0604020202020204" pitchFamily="34" charset="0"/>
                        </a:rPr>
                        <a:t>30.6%</a:t>
                      </a:r>
                    </a:p>
                  </a:txBody>
                  <a:tcPr marL="5870" marR="5870" marT="5870" marB="0" anchor="b">
                    <a:lnL>
                      <a:noFill/>
                    </a:lnL>
                    <a:lnR>
                      <a:noFill/>
                    </a:lnR>
                    <a:lnT>
                      <a:noFill/>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14.2%</a:t>
                      </a:r>
                    </a:p>
                  </a:txBody>
                  <a:tcPr marL="5870" marR="5870" marT="5870"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2768337010"/>
                  </a:ext>
                </a:extLst>
              </a:tr>
              <a:tr h="406085">
                <a:tc vMerge="1">
                  <a:txBody>
                    <a:bodyPr/>
                    <a:lstStyle/>
                    <a:p>
                      <a:endParaRPr lang="en-US"/>
                    </a:p>
                  </a:txBody>
                  <a:tcPr/>
                </a:tc>
                <a:tc>
                  <a:txBody>
                    <a:bodyPr/>
                    <a:lstStyle/>
                    <a:p>
                      <a:pPr algn="l" fontAlgn="b"/>
                      <a:r>
                        <a:rPr lang="en-US" sz="1200" b="0" i="0" u="none" strike="noStrike" dirty="0">
                          <a:solidFill>
                            <a:srgbClr val="000000"/>
                          </a:solidFill>
                          <a:effectLst/>
                          <a:latin typeface="Arial Narrow" panose="020B0604020202020204" pitchFamily="34" charset="0"/>
                        </a:rPr>
                        <a:t>Some College/Associates</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r" fontAlgn="ctr"/>
                      <a:r>
                        <a:rPr lang="en-US" sz="1200" b="0" i="0" u="none" strike="noStrike">
                          <a:solidFill>
                            <a:srgbClr val="000000"/>
                          </a:solidFill>
                          <a:effectLst/>
                          <a:latin typeface="Arial Narrow" panose="020B0604020202020204" pitchFamily="34" charset="0"/>
                        </a:rPr>
                        <a:t>37.7%</a:t>
                      </a:r>
                    </a:p>
                  </a:txBody>
                  <a:tcPr marL="5870" marR="5870" marT="5870" marB="0" anchor="ctr">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ctr"/>
                      <a:r>
                        <a:rPr lang="en-US" sz="1200" b="0" i="0" u="none" strike="noStrike">
                          <a:solidFill>
                            <a:srgbClr val="000000"/>
                          </a:solidFill>
                          <a:effectLst/>
                          <a:latin typeface="Arial Narrow" panose="020B0604020202020204" pitchFamily="34" charset="0"/>
                        </a:rPr>
                        <a:t>43.2%</a:t>
                      </a:r>
                    </a:p>
                  </a:txBody>
                  <a:tcPr marL="5870" marR="5870" marT="5870" marB="0" anchor="ctr">
                    <a:lnL>
                      <a:noFill/>
                    </a:lnL>
                    <a:lnR>
                      <a:noFill/>
                    </a:lnR>
                    <a:lnT>
                      <a:noFill/>
                    </a:lnT>
                    <a:lnB>
                      <a:noFill/>
                    </a:lnB>
                    <a:solidFill>
                      <a:srgbClr val="B4C6E7"/>
                    </a:solidFill>
                  </a:tcPr>
                </a:tc>
                <a:tc>
                  <a:txBody>
                    <a:bodyPr/>
                    <a:lstStyle/>
                    <a:p>
                      <a:pPr algn="r" fontAlgn="ctr"/>
                      <a:r>
                        <a:rPr lang="en-US" sz="1200" b="0" i="0" u="none" strike="noStrike">
                          <a:solidFill>
                            <a:srgbClr val="000000"/>
                          </a:solidFill>
                          <a:effectLst/>
                          <a:latin typeface="Arial Narrow" panose="020B0604020202020204" pitchFamily="34" charset="0"/>
                        </a:rPr>
                        <a:t>43.8%</a:t>
                      </a:r>
                    </a:p>
                  </a:txBody>
                  <a:tcPr marL="5870" marR="5870" marT="5870" marB="0" anchor="ctr">
                    <a:lnL>
                      <a:noFill/>
                    </a:lnL>
                    <a:lnR>
                      <a:noFill/>
                    </a:lnR>
                    <a:lnT>
                      <a:noFill/>
                    </a:lnT>
                    <a:lnB>
                      <a:noFill/>
                    </a:lnB>
                    <a:solidFill>
                      <a:srgbClr val="B4C6E7"/>
                    </a:solidFill>
                  </a:tcPr>
                </a:tc>
                <a:tc>
                  <a:txBody>
                    <a:bodyPr/>
                    <a:lstStyle/>
                    <a:p>
                      <a:pPr algn="r" fontAlgn="ctr"/>
                      <a:r>
                        <a:rPr lang="en-US" sz="1200" b="0" i="0" u="none" strike="noStrike">
                          <a:solidFill>
                            <a:srgbClr val="000000"/>
                          </a:solidFill>
                          <a:effectLst/>
                          <a:latin typeface="Arial Narrow" panose="020B0604020202020204" pitchFamily="34" charset="0"/>
                        </a:rPr>
                        <a:t>37.0%</a:t>
                      </a:r>
                    </a:p>
                  </a:txBody>
                  <a:tcPr marL="5870" marR="5870" marT="5870" marB="0" anchor="ctr">
                    <a:lnL>
                      <a:noFill/>
                    </a:lnL>
                    <a:lnR>
                      <a:noFill/>
                    </a:lnR>
                    <a:lnT>
                      <a:noFill/>
                    </a:lnT>
                    <a:lnB>
                      <a:noFill/>
                    </a:lnB>
                    <a:solidFill>
                      <a:srgbClr val="B4C6E7"/>
                    </a:solidFill>
                  </a:tcPr>
                </a:tc>
                <a:tc>
                  <a:txBody>
                    <a:bodyPr/>
                    <a:lstStyle/>
                    <a:p>
                      <a:pPr algn="r" fontAlgn="ctr"/>
                      <a:r>
                        <a:rPr lang="en-US" sz="1200" b="0" i="0" u="none" strike="noStrike">
                          <a:solidFill>
                            <a:srgbClr val="000000"/>
                          </a:solidFill>
                          <a:effectLst/>
                          <a:latin typeface="Arial Narrow" panose="020B0604020202020204" pitchFamily="34" charset="0"/>
                        </a:rPr>
                        <a:t>36.5%</a:t>
                      </a:r>
                    </a:p>
                  </a:txBody>
                  <a:tcPr marL="5870" marR="5870" marT="5870" marB="0" anchor="ctr">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3430559449"/>
                  </a:ext>
                </a:extLst>
              </a:tr>
              <a:tr h="319314">
                <a:tc vMerge="1">
                  <a:txBody>
                    <a:bodyPr/>
                    <a:lstStyle/>
                    <a:p>
                      <a:endParaRPr lang="en-US"/>
                    </a:p>
                  </a:txBody>
                  <a:tcPr/>
                </a:tc>
                <a:tc>
                  <a:txBody>
                    <a:bodyPr/>
                    <a:lstStyle/>
                    <a:p>
                      <a:pPr algn="l" fontAlgn="b"/>
                      <a:r>
                        <a:rPr lang="en-US" sz="1200" b="0" i="0" u="none" strike="noStrike" dirty="0">
                          <a:solidFill>
                            <a:srgbClr val="000000"/>
                          </a:solidFill>
                          <a:effectLst/>
                          <a:latin typeface="Arial Narrow" panose="020B0604020202020204" pitchFamily="34" charset="0"/>
                        </a:rPr>
                        <a:t>Bachelor's</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24.0%</a:t>
                      </a:r>
                    </a:p>
                  </a:txBody>
                  <a:tcPr marL="5870" marR="5870" marT="5870"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41.3%</a:t>
                      </a:r>
                    </a:p>
                  </a:txBody>
                  <a:tcPr marL="5870" marR="5870" marT="5870" marB="0" anchor="b">
                    <a:lnL>
                      <a:noFill/>
                    </a:lnL>
                    <a:lnR>
                      <a:noFill/>
                    </a:lnR>
                    <a:lnT>
                      <a:noFill/>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23.5%</a:t>
                      </a:r>
                    </a:p>
                  </a:txBody>
                  <a:tcPr marL="5870" marR="5870" marT="5870" marB="0" anchor="b">
                    <a:lnL>
                      <a:noFill/>
                    </a:lnL>
                    <a:lnR>
                      <a:noFill/>
                    </a:lnR>
                    <a:lnT>
                      <a:noFill/>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14.4%</a:t>
                      </a:r>
                    </a:p>
                  </a:txBody>
                  <a:tcPr marL="5870" marR="5870" marT="5870" marB="0" anchor="b">
                    <a:lnL>
                      <a:noFill/>
                    </a:lnL>
                    <a:lnR>
                      <a:noFill/>
                    </a:lnR>
                    <a:lnT>
                      <a:noFill/>
                    </a:lnT>
                    <a:lnB>
                      <a:noFill/>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40.2%</a:t>
                      </a:r>
                    </a:p>
                  </a:txBody>
                  <a:tcPr marL="5870" marR="5870" marT="5870" marB="0" anchor="b">
                    <a:lnL>
                      <a:noFill/>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1108145130"/>
                  </a:ext>
                </a:extLst>
              </a:tr>
              <a:tr h="330435">
                <a:tc vMerge="1">
                  <a:txBody>
                    <a:bodyPr/>
                    <a:lstStyle/>
                    <a:p>
                      <a:endParaRPr lang="en-US"/>
                    </a:p>
                  </a:txBody>
                  <a:tcPr/>
                </a:tc>
                <a:tc>
                  <a:txBody>
                    <a:bodyPr/>
                    <a:lstStyle/>
                    <a:p>
                      <a:pPr algn="l" fontAlgn="b"/>
                      <a:r>
                        <a:rPr lang="en-US" sz="1200" b="0" i="0" u="none" strike="noStrike">
                          <a:solidFill>
                            <a:srgbClr val="000000"/>
                          </a:solidFill>
                          <a:effectLst/>
                          <a:latin typeface="Arial Narrow" panose="020B0604020202020204" pitchFamily="34" charset="0"/>
                        </a:rPr>
                        <a:t>Graduate School</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6.5%</a:t>
                      </a:r>
                    </a:p>
                  </a:txBody>
                  <a:tcPr marL="5870" marR="5870" marT="587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3.4%</a:t>
                      </a:r>
                    </a:p>
                  </a:txBody>
                  <a:tcPr marL="5870" marR="5870" marT="5870"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200" b="0" i="0" u="none" strike="noStrike" dirty="0">
                          <a:solidFill>
                            <a:srgbClr val="000000"/>
                          </a:solidFill>
                          <a:effectLst/>
                          <a:latin typeface="Arial Narrow" panose="020B0604020202020204" pitchFamily="34" charset="0"/>
                        </a:rPr>
                        <a:t>2.7%</a:t>
                      </a:r>
                    </a:p>
                  </a:txBody>
                  <a:tcPr marL="5870" marR="5870" marT="5870"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4.5%</a:t>
                      </a:r>
                    </a:p>
                  </a:txBody>
                  <a:tcPr marL="5870" marR="5870" marT="5870" marB="0" anchor="b">
                    <a:lnL>
                      <a:noFill/>
                    </a:lnL>
                    <a:lnR>
                      <a:noFill/>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r" fontAlgn="b"/>
                      <a:r>
                        <a:rPr lang="en-US" sz="1200" b="0" i="0" u="none" strike="noStrike">
                          <a:solidFill>
                            <a:srgbClr val="000000"/>
                          </a:solidFill>
                          <a:effectLst/>
                          <a:latin typeface="Arial Narrow" panose="020B0604020202020204" pitchFamily="34" charset="0"/>
                        </a:rPr>
                        <a:t>6.2%</a:t>
                      </a:r>
                    </a:p>
                  </a:txBody>
                  <a:tcPr marL="5870" marR="5870" marT="587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532896983"/>
                  </a:ext>
                </a:extLst>
              </a:tr>
              <a:tr h="188750">
                <a:tc rowSpan="4">
                  <a:txBody>
                    <a:bodyPr/>
                    <a:lstStyle/>
                    <a:p>
                      <a:pPr algn="ctr" fontAlgn="ctr"/>
                      <a:r>
                        <a:rPr lang="en-US" sz="1200" b="0" i="0" u="none" strike="noStrike">
                          <a:solidFill>
                            <a:srgbClr val="000000"/>
                          </a:solidFill>
                          <a:effectLst/>
                          <a:latin typeface="Arial Narrow" panose="020B0604020202020204" pitchFamily="34" charset="0"/>
                        </a:rPr>
                        <a:t>Age</a:t>
                      </a:r>
                    </a:p>
                  </a:txBody>
                  <a:tcPr marL="60960" marR="60960" marT="30480" marB="3048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r>
                        <a:rPr lang="en-US" sz="1200" b="0" i="0" u="none" strike="noStrike">
                          <a:solidFill>
                            <a:srgbClr val="000000"/>
                          </a:solidFill>
                          <a:effectLst/>
                          <a:latin typeface="Arial Narrow" panose="020B0604020202020204" pitchFamily="34" charset="0"/>
                        </a:rPr>
                        <a:t>&lt;25</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11.9%</a:t>
                      </a:r>
                    </a:p>
                  </a:txBody>
                  <a:tcPr marL="5870" marR="5870" marT="587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0.5%</a:t>
                      </a:r>
                    </a:p>
                  </a:txBody>
                  <a:tcPr marL="5870" marR="5870" marT="5870" marB="0" anchor="b">
                    <a:lnL>
                      <a:noFill/>
                    </a:lnL>
                    <a:lnR>
                      <a:noFill/>
                    </a:lnR>
                    <a:lnT w="6350" cap="flat" cmpd="sng" algn="ctr">
                      <a:solidFill>
                        <a:srgbClr val="000000"/>
                      </a:solidFill>
                      <a:prstDash val="solid"/>
                      <a:round/>
                      <a:headEnd type="none" w="med" len="med"/>
                      <a:tailEnd type="none" w="med" len="med"/>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12.9%</a:t>
                      </a:r>
                    </a:p>
                  </a:txBody>
                  <a:tcPr marL="5870" marR="5870" marT="5870" marB="0" anchor="b">
                    <a:lnL>
                      <a:noFill/>
                    </a:lnL>
                    <a:lnR>
                      <a:noFill/>
                    </a:lnR>
                    <a:lnT w="6350" cap="flat" cmpd="sng" algn="ctr">
                      <a:solidFill>
                        <a:srgbClr val="000000"/>
                      </a:solidFill>
                      <a:prstDash val="solid"/>
                      <a:round/>
                      <a:headEnd type="none" w="med" len="med"/>
                      <a:tailEnd type="none" w="med" len="med"/>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6.7%</a:t>
                      </a:r>
                    </a:p>
                  </a:txBody>
                  <a:tcPr marL="5870" marR="5870" marT="5870" marB="0" anchor="b">
                    <a:lnL>
                      <a:noFill/>
                    </a:lnL>
                    <a:lnR>
                      <a:noFill/>
                    </a:lnR>
                    <a:lnT w="6350" cap="flat" cmpd="sng" algn="ctr">
                      <a:solidFill>
                        <a:srgbClr val="000000"/>
                      </a:solidFill>
                      <a:prstDash val="solid"/>
                      <a:round/>
                      <a:headEnd type="none" w="med" len="med"/>
                      <a:tailEnd type="none" w="med" len="med"/>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15.4%</a:t>
                      </a:r>
                    </a:p>
                  </a:txBody>
                  <a:tcPr marL="5870" marR="5870" marT="587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EA9DB"/>
                    </a:solidFill>
                  </a:tcPr>
                </a:tc>
                <a:extLst>
                  <a:ext uri="{0D108BD9-81ED-4DB2-BD59-A6C34878D82A}">
                    <a16:rowId xmlns:a16="http://schemas.microsoft.com/office/drawing/2014/main" val="2926658679"/>
                  </a:ext>
                </a:extLst>
              </a:tr>
              <a:tr h="188750">
                <a:tc vMerge="1">
                  <a:txBody>
                    <a:bodyPr/>
                    <a:lstStyle/>
                    <a:p>
                      <a:endParaRPr lang="en-US"/>
                    </a:p>
                  </a:txBody>
                  <a:tcPr/>
                </a:tc>
                <a:tc>
                  <a:txBody>
                    <a:bodyPr/>
                    <a:lstStyle/>
                    <a:p>
                      <a:pPr algn="l" fontAlgn="b"/>
                      <a:r>
                        <a:rPr lang="en-US" sz="1200" b="0" i="0" u="none" strike="noStrike">
                          <a:solidFill>
                            <a:srgbClr val="000000"/>
                          </a:solidFill>
                          <a:effectLst/>
                          <a:latin typeface="Arial Narrow" panose="020B0604020202020204" pitchFamily="34" charset="0"/>
                        </a:rPr>
                        <a:t>25-39</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40.5%</a:t>
                      </a:r>
                    </a:p>
                  </a:txBody>
                  <a:tcPr marL="5870" marR="5870" marT="5870" marB="0" anchor="b">
                    <a:lnL w="6350" cap="flat" cmpd="sng" algn="ctr">
                      <a:solidFill>
                        <a:srgbClr val="000000"/>
                      </a:solidFill>
                      <a:prstDash val="solid"/>
                      <a:round/>
                      <a:headEnd type="none" w="med" len="med"/>
                      <a:tailEnd type="none" w="med" len="med"/>
                    </a:lnL>
                    <a:lnR>
                      <a:noFill/>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41.4%</a:t>
                      </a:r>
                    </a:p>
                  </a:txBody>
                  <a:tcPr marL="5870" marR="5870" marT="5870" marB="0" anchor="b">
                    <a:lnL>
                      <a:noFill/>
                    </a:lnL>
                    <a:lnR>
                      <a:noFill/>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38.0%</a:t>
                      </a:r>
                    </a:p>
                  </a:txBody>
                  <a:tcPr marL="5870" marR="5870" marT="5870" marB="0" anchor="b">
                    <a:lnL>
                      <a:noFill/>
                    </a:lnL>
                    <a:lnR>
                      <a:noFill/>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39.5%</a:t>
                      </a:r>
                    </a:p>
                  </a:txBody>
                  <a:tcPr marL="5870" marR="5870" marT="5870" marB="0" anchor="b">
                    <a:lnL>
                      <a:noFill/>
                    </a:lnL>
                    <a:lnR>
                      <a:noFill/>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42.6%</a:t>
                      </a:r>
                    </a:p>
                  </a:txBody>
                  <a:tcPr marL="5870" marR="5870" marT="5870" marB="0" anchor="b">
                    <a:lnL>
                      <a:noFill/>
                    </a:lnL>
                    <a:lnR w="12700" cap="flat" cmpd="sng" algn="ctr">
                      <a:solidFill>
                        <a:srgbClr val="000000"/>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1916247333"/>
                  </a:ext>
                </a:extLst>
              </a:tr>
              <a:tr h="188750">
                <a:tc vMerge="1">
                  <a:txBody>
                    <a:bodyPr/>
                    <a:lstStyle/>
                    <a:p>
                      <a:endParaRPr lang="en-US"/>
                    </a:p>
                  </a:txBody>
                  <a:tcPr/>
                </a:tc>
                <a:tc>
                  <a:txBody>
                    <a:bodyPr/>
                    <a:lstStyle/>
                    <a:p>
                      <a:pPr algn="l" fontAlgn="b"/>
                      <a:r>
                        <a:rPr lang="en-US" sz="1200" b="0" i="0" u="none" strike="noStrike">
                          <a:solidFill>
                            <a:srgbClr val="000000"/>
                          </a:solidFill>
                          <a:effectLst/>
                          <a:latin typeface="Arial Narrow" panose="020B0604020202020204" pitchFamily="34" charset="0"/>
                        </a:rPr>
                        <a:t>40-54</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26.6%</a:t>
                      </a:r>
                    </a:p>
                  </a:txBody>
                  <a:tcPr marL="5870" marR="5870" marT="5870" marB="0" anchor="b">
                    <a:lnL w="6350" cap="flat" cmpd="sng" algn="ctr">
                      <a:solidFill>
                        <a:srgbClr val="000000"/>
                      </a:solidFill>
                      <a:prstDash val="solid"/>
                      <a:round/>
                      <a:headEnd type="none" w="med" len="med"/>
                      <a:tailEnd type="none" w="med" len="med"/>
                    </a:lnL>
                    <a:lnR>
                      <a:noFill/>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29.1%</a:t>
                      </a:r>
                    </a:p>
                  </a:txBody>
                  <a:tcPr marL="5870" marR="5870" marT="5870" marB="0" anchor="b">
                    <a:lnL>
                      <a:noFill/>
                    </a:lnL>
                    <a:lnR>
                      <a:noFill/>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29.9%</a:t>
                      </a:r>
                    </a:p>
                  </a:txBody>
                  <a:tcPr marL="5870" marR="5870" marT="5870" marB="0" anchor="b">
                    <a:lnL>
                      <a:noFill/>
                    </a:lnL>
                    <a:lnR>
                      <a:noFill/>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31.8%</a:t>
                      </a:r>
                    </a:p>
                  </a:txBody>
                  <a:tcPr marL="5870" marR="5870" marT="5870" marB="0" anchor="b">
                    <a:lnL>
                      <a:noFill/>
                    </a:lnL>
                    <a:lnR>
                      <a:noFill/>
                    </a:lnR>
                    <a:lnT>
                      <a:noFill/>
                    </a:lnT>
                    <a:lnB>
                      <a:noFill/>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19.1%</a:t>
                      </a:r>
                    </a:p>
                  </a:txBody>
                  <a:tcPr marL="5870" marR="5870" marT="5870" marB="0" anchor="b">
                    <a:lnL>
                      <a:noFill/>
                    </a:lnL>
                    <a:lnR w="12700" cap="flat" cmpd="sng" algn="ctr">
                      <a:solidFill>
                        <a:srgbClr val="000000"/>
                      </a:solidFill>
                      <a:prstDash val="solid"/>
                      <a:round/>
                      <a:headEnd type="none" w="med" len="med"/>
                      <a:tailEnd type="none" w="med" len="med"/>
                    </a:lnR>
                    <a:lnT>
                      <a:noFill/>
                    </a:lnT>
                    <a:lnB>
                      <a:noFill/>
                    </a:lnB>
                    <a:solidFill>
                      <a:srgbClr val="8EA9DB"/>
                    </a:solidFill>
                  </a:tcPr>
                </a:tc>
                <a:extLst>
                  <a:ext uri="{0D108BD9-81ED-4DB2-BD59-A6C34878D82A}">
                    <a16:rowId xmlns:a16="http://schemas.microsoft.com/office/drawing/2014/main" val="3156244957"/>
                  </a:ext>
                </a:extLst>
              </a:tr>
              <a:tr h="188750">
                <a:tc vMerge="1">
                  <a:txBody>
                    <a:bodyPr/>
                    <a:lstStyle/>
                    <a:p>
                      <a:endParaRPr lang="en-US"/>
                    </a:p>
                  </a:txBody>
                  <a:tcPr/>
                </a:tc>
                <a:tc>
                  <a:txBody>
                    <a:bodyPr/>
                    <a:lstStyle/>
                    <a:p>
                      <a:pPr algn="l" fontAlgn="b"/>
                      <a:r>
                        <a:rPr lang="en-US" sz="1200" b="0" i="0" u="none" strike="noStrike">
                          <a:solidFill>
                            <a:srgbClr val="000000"/>
                          </a:solidFill>
                          <a:effectLst/>
                          <a:latin typeface="Arial Narrow" panose="020B0604020202020204" pitchFamily="34" charset="0"/>
                        </a:rPr>
                        <a:t>&gt;54</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20.9%</a:t>
                      </a:r>
                    </a:p>
                  </a:txBody>
                  <a:tcPr marL="5870" marR="5870" marT="587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29.1%</a:t>
                      </a:r>
                    </a:p>
                  </a:txBody>
                  <a:tcPr marL="5870" marR="5870" marT="5870" marB="0" anchor="b">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19.2%</a:t>
                      </a:r>
                    </a:p>
                  </a:txBody>
                  <a:tcPr marL="5870" marR="5870" marT="5870" marB="0" anchor="b">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21.9%</a:t>
                      </a:r>
                    </a:p>
                  </a:txBody>
                  <a:tcPr marL="5870" marR="5870" marT="5870" marB="0" anchor="b">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r" fontAlgn="b"/>
                      <a:r>
                        <a:rPr lang="en-US" sz="1200" b="0" i="0" u="none" strike="noStrike">
                          <a:solidFill>
                            <a:srgbClr val="000000"/>
                          </a:solidFill>
                          <a:effectLst/>
                          <a:latin typeface="Arial Narrow" panose="020B0604020202020204" pitchFamily="34" charset="0"/>
                        </a:rPr>
                        <a:t>22.9%</a:t>
                      </a:r>
                    </a:p>
                  </a:txBody>
                  <a:tcPr marL="5870" marR="5870" marT="587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701274101"/>
                  </a:ext>
                </a:extLst>
              </a:tr>
              <a:tr h="188750">
                <a:tc rowSpan="4">
                  <a:txBody>
                    <a:bodyPr/>
                    <a:lstStyle/>
                    <a:p>
                      <a:pPr algn="ctr" fontAlgn="ctr"/>
                      <a:r>
                        <a:rPr lang="en-US" sz="1200" b="0" i="0" u="none" strike="noStrike">
                          <a:solidFill>
                            <a:srgbClr val="000000"/>
                          </a:solidFill>
                          <a:effectLst/>
                          <a:latin typeface="Arial Narrow" panose="020B0604020202020204" pitchFamily="34" charset="0"/>
                        </a:rPr>
                        <a:t>Race</a:t>
                      </a:r>
                    </a:p>
                  </a:txBody>
                  <a:tcPr marL="60960" marR="60960" marT="30480" marB="3048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200" b="0" i="0" u="none" strike="noStrike">
                          <a:solidFill>
                            <a:srgbClr val="000000"/>
                          </a:solidFill>
                          <a:effectLst/>
                          <a:latin typeface="Arial Narrow" panose="020B0604020202020204" pitchFamily="34" charset="0"/>
                        </a:rPr>
                        <a:t>Hispanic</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46.6%</a:t>
                      </a:r>
                    </a:p>
                  </a:txBody>
                  <a:tcPr marL="5870" marR="5870" marT="587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26.4%</a:t>
                      </a:r>
                    </a:p>
                  </a:txBody>
                  <a:tcPr marL="5870" marR="5870" marT="5870" marB="0" anchor="b">
                    <a:lnL>
                      <a:noFill/>
                    </a:lnL>
                    <a:lnR>
                      <a:noFill/>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47.1%</a:t>
                      </a:r>
                    </a:p>
                  </a:txBody>
                  <a:tcPr marL="5870" marR="5870" marT="5870" marB="0" anchor="b">
                    <a:lnL>
                      <a:noFill/>
                    </a:lnL>
                    <a:lnR>
                      <a:noFill/>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48.5%</a:t>
                      </a:r>
                    </a:p>
                  </a:txBody>
                  <a:tcPr marL="5870" marR="5870" marT="5870" marB="0" anchor="b">
                    <a:lnL>
                      <a:noFill/>
                    </a:lnL>
                    <a:lnR>
                      <a:noFill/>
                    </a:lnR>
                    <a:lnT w="6350" cap="flat" cmpd="sng" algn="ctr">
                      <a:solidFill>
                        <a:srgbClr val="000000"/>
                      </a:solidFill>
                      <a:prstDash val="solid"/>
                      <a:round/>
                      <a:headEnd type="none" w="med" len="med"/>
                      <a:tailEnd type="none" w="med" len="med"/>
                    </a:lnT>
                    <a:lnB>
                      <a:noFill/>
                    </a:lnB>
                    <a:solidFill>
                      <a:srgbClr val="4472C4"/>
                    </a:solidFill>
                  </a:tcPr>
                </a:tc>
                <a:tc>
                  <a:txBody>
                    <a:bodyPr/>
                    <a:lstStyle/>
                    <a:p>
                      <a:pPr algn="r" fontAlgn="b"/>
                      <a:r>
                        <a:rPr lang="en-US" sz="1200" b="0" i="0" u="none" strike="noStrike" dirty="0">
                          <a:solidFill>
                            <a:srgbClr val="000000"/>
                          </a:solidFill>
                          <a:effectLst/>
                          <a:latin typeface="Arial Narrow" panose="020B0604020202020204" pitchFamily="34" charset="0"/>
                        </a:rPr>
                        <a:t>36.1%</a:t>
                      </a:r>
                    </a:p>
                  </a:txBody>
                  <a:tcPr marL="5870" marR="5870" marT="587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3607584426"/>
                  </a:ext>
                </a:extLst>
              </a:tr>
              <a:tr h="188750">
                <a:tc vMerge="1">
                  <a:txBody>
                    <a:bodyPr/>
                    <a:lstStyle/>
                    <a:p>
                      <a:endParaRPr lang="en-US"/>
                    </a:p>
                  </a:txBody>
                  <a:tcPr/>
                </a:tc>
                <a:tc>
                  <a:txBody>
                    <a:bodyPr/>
                    <a:lstStyle/>
                    <a:p>
                      <a:pPr algn="l" fontAlgn="b"/>
                      <a:r>
                        <a:rPr lang="en-US" sz="1200" b="0" i="0" u="none" strike="noStrike">
                          <a:solidFill>
                            <a:srgbClr val="000000"/>
                          </a:solidFill>
                          <a:effectLst/>
                          <a:latin typeface="Arial Narrow" panose="020B0604020202020204" pitchFamily="34" charset="0"/>
                        </a:rPr>
                        <a:t>White</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24.8%</a:t>
                      </a:r>
                    </a:p>
                  </a:txBody>
                  <a:tcPr marL="5870" marR="5870" marT="5870"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39.4%</a:t>
                      </a:r>
                    </a:p>
                  </a:txBody>
                  <a:tcPr marL="5870" marR="5870" marT="5870" marB="0" anchor="b">
                    <a:lnL>
                      <a:noFill/>
                    </a:lnL>
                    <a:lnR>
                      <a:noFill/>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21.9%</a:t>
                      </a:r>
                    </a:p>
                  </a:txBody>
                  <a:tcPr marL="5870" marR="5870" marT="5870" marB="0" anchor="b">
                    <a:lnL>
                      <a:noFill/>
                    </a:lnL>
                    <a:lnR>
                      <a:noFill/>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13.9%</a:t>
                      </a:r>
                    </a:p>
                  </a:txBody>
                  <a:tcPr marL="5870" marR="5870" marT="5870" marB="0" anchor="b">
                    <a:lnL>
                      <a:noFill/>
                    </a:lnL>
                    <a:lnR>
                      <a:noFill/>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23.2%</a:t>
                      </a:r>
                    </a:p>
                  </a:txBody>
                  <a:tcPr marL="5870" marR="5870" marT="5870" marB="0" anchor="b">
                    <a:lnL>
                      <a:noFill/>
                    </a:lnL>
                    <a:lnR w="1270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2578867365"/>
                  </a:ext>
                </a:extLst>
              </a:tr>
              <a:tr h="188750">
                <a:tc vMerge="1">
                  <a:txBody>
                    <a:bodyPr/>
                    <a:lstStyle/>
                    <a:p>
                      <a:endParaRPr lang="en-US"/>
                    </a:p>
                  </a:txBody>
                  <a:tcPr/>
                </a:tc>
                <a:tc>
                  <a:txBody>
                    <a:bodyPr/>
                    <a:lstStyle/>
                    <a:p>
                      <a:pPr algn="l" fontAlgn="b"/>
                      <a:r>
                        <a:rPr lang="en-US" sz="1200" b="0" i="0" u="none" strike="noStrike">
                          <a:solidFill>
                            <a:srgbClr val="000000"/>
                          </a:solidFill>
                          <a:effectLst/>
                          <a:latin typeface="Arial Narrow" panose="020B0604020202020204" pitchFamily="34" charset="0"/>
                        </a:rPr>
                        <a:t>Asian</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21.8%</a:t>
                      </a:r>
                    </a:p>
                  </a:txBody>
                  <a:tcPr marL="5870" marR="5870" marT="5870" marB="0" anchor="b">
                    <a:lnL w="6350" cap="flat" cmpd="sng" algn="ctr">
                      <a:solidFill>
                        <a:srgbClr val="000000"/>
                      </a:solidFill>
                      <a:prstDash val="solid"/>
                      <a:round/>
                      <a:headEnd type="none" w="med" len="med"/>
                      <a:tailEnd type="none" w="med" len="med"/>
                    </a:lnL>
                    <a:lnR>
                      <a:noFill/>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21.5%</a:t>
                      </a:r>
                    </a:p>
                  </a:txBody>
                  <a:tcPr marL="5870" marR="5870" marT="5870" marB="0" anchor="b">
                    <a:lnL>
                      <a:noFill/>
                    </a:lnL>
                    <a:lnR>
                      <a:noFill/>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16.8%</a:t>
                      </a:r>
                    </a:p>
                  </a:txBody>
                  <a:tcPr marL="5870" marR="5870" marT="5870" marB="0" anchor="b">
                    <a:lnL>
                      <a:noFill/>
                    </a:lnL>
                    <a:lnR>
                      <a:noFill/>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29.4%</a:t>
                      </a:r>
                    </a:p>
                  </a:txBody>
                  <a:tcPr marL="5870" marR="5870" marT="5870" marB="0" anchor="b">
                    <a:lnL>
                      <a:noFill/>
                    </a:lnL>
                    <a:lnR>
                      <a:noFill/>
                    </a:lnR>
                    <a:lnT>
                      <a:noFill/>
                    </a:lnT>
                    <a:lnB>
                      <a:noFill/>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21.1%</a:t>
                      </a:r>
                    </a:p>
                  </a:txBody>
                  <a:tcPr marL="5870" marR="5870" marT="5870" marB="0" anchor="b">
                    <a:lnL>
                      <a:noFill/>
                    </a:lnL>
                    <a:lnR w="1270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1463995100"/>
                  </a:ext>
                </a:extLst>
              </a:tr>
              <a:tr h="188750">
                <a:tc vMerge="1">
                  <a:txBody>
                    <a:bodyPr/>
                    <a:lstStyle/>
                    <a:p>
                      <a:endParaRPr lang="en-US"/>
                    </a:p>
                  </a:txBody>
                  <a:tcPr/>
                </a:tc>
                <a:tc>
                  <a:txBody>
                    <a:bodyPr/>
                    <a:lstStyle/>
                    <a:p>
                      <a:pPr algn="l" fontAlgn="b"/>
                      <a:r>
                        <a:rPr lang="en-US" sz="1200" b="0" i="0" u="none" strike="noStrike" dirty="0">
                          <a:solidFill>
                            <a:srgbClr val="000000"/>
                          </a:solidFill>
                          <a:effectLst/>
                          <a:latin typeface="Arial Narrow" panose="020B0604020202020204" pitchFamily="34" charset="0"/>
                        </a:rPr>
                        <a:t>Black</a:t>
                      </a:r>
                    </a:p>
                  </a:txBody>
                  <a:tcPr marL="5870" marR="5870" marT="5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3.5%</a:t>
                      </a:r>
                    </a:p>
                  </a:txBody>
                  <a:tcPr marL="5870" marR="5870" marT="587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9.2%</a:t>
                      </a:r>
                    </a:p>
                  </a:txBody>
                  <a:tcPr marL="5870" marR="5870" marT="5870" marB="0" anchor="b">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11.4%</a:t>
                      </a:r>
                    </a:p>
                  </a:txBody>
                  <a:tcPr marL="5870" marR="5870" marT="5870" marB="0" anchor="b">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200" b="0" i="0" u="none" strike="noStrike">
                          <a:solidFill>
                            <a:srgbClr val="000000"/>
                          </a:solidFill>
                          <a:effectLst/>
                          <a:latin typeface="Arial Narrow" panose="020B0604020202020204" pitchFamily="34" charset="0"/>
                        </a:rPr>
                        <a:t>6.4%</a:t>
                      </a:r>
                    </a:p>
                  </a:txBody>
                  <a:tcPr marL="5870" marR="5870" marT="5870" marB="0" anchor="b">
                    <a:lnL>
                      <a:noFill/>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r" fontAlgn="b"/>
                      <a:r>
                        <a:rPr lang="en-US" sz="1200" b="0" i="0" u="none" strike="noStrike" dirty="0">
                          <a:solidFill>
                            <a:srgbClr val="000000"/>
                          </a:solidFill>
                          <a:effectLst/>
                          <a:latin typeface="Arial Narrow" panose="020B0604020202020204" pitchFamily="34" charset="0"/>
                        </a:rPr>
                        <a:t>1.7%</a:t>
                      </a:r>
                    </a:p>
                  </a:txBody>
                  <a:tcPr marL="5870" marR="5870" marT="587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897319015"/>
                  </a:ext>
                </a:extLst>
              </a:tr>
            </a:tbl>
          </a:graphicData>
        </a:graphic>
      </p:graphicFrame>
    </p:spTree>
    <p:extLst>
      <p:ext uri="{BB962C8B-B14F-4D97-AF65-F5344CB8AC3E}">
        <p14:creationId xmlns:p14="http://schemas.microsoft.com/office/powerpoint/2010/main" val="104789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7"/>
            <a:ext cx="6096000" cy="45719"/>
          </a:xfrm>
          <a:prstGeom prst="rect">
            <a:avLst/>
          </a:prstGeom>
          <a:solidFill>
            <a:srgbClr val="0075BF"/>
          </a:solidFill>
        </p:spPr>
        <p:txBody>
          <a:bodyPr/>
          <a:lstStyle/>
          <a:p>
            <a:endParaRPr lang="en-US"/>
          </a:p>
        </p:txBody>
      </p:sp>
      <p:sp>
        <p:nvSpPr>
          <p:cNvPr id="3" name="AutoShape 3"/>
          <p:cNvSpPr/>
          <p:nvPr/>
        </p:nvSpPr>
        <p:spPr>
          <a:xfrm>
            <a:off x="6096000" y="453994"/>
            <a:ext cx="6096000" cy="77245"/>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Key Takeaways</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9" name="TextBox 8">
            <a:extLst>
              <a:ext uri="{FF2B5EF4-FFF2-40B4-BE49-F238E27FC236}">
                <a16:creationId xmlns:a16="http://schemas.microsoft.com/office/drawing/2014/main" id="{9A597597-E598-2CE2-D51F-21F0C12A2152}"/>
              </a:ext>
            </a:extLst>
          </p:cNvPr>
          <p:cNvSpPr txBox="1"/>
          <p:nvPr/>
        </p:nvSpPr>
        <p:spPr>
          <a:xfrm>
            <a:off x="685800" y="1062129"/>
            <a:ext cx="9988685" cy="3800216"/>
          </a:xfrm>
          <a:prstGeom prst="rect">
            <a:avLst/>
          </a:prstGeom>
          <a:noFill/>
        </p:spPr>
        <p:txBody>
          <a:bodyPr wrap="square" rtlCol="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571529" indent="-571529">
              <a:lnSpc>
                <a:spcPct val="220000"/>
              </a:lnSpc>
              <a:buFont typeface="Arial" panose="020B0604020202020204" pitchFamily="34" charset="0"/>
              <a:buChar char="•"/>
            </a:pPr>
            <a:r>
              <a:rPr lang="en-US" sz="2200" dirty="0">
                <a:latin typeface="Tw Cen MT" panose="020B0602020104020603" pitchFamily="34" charset="77"/>
              </a:rPr>
              <a:t>Real wages have grown over 26 percent since 2012</a:t>
            </a:r>
          </a:p>
          <a:p>
            <a:pPr marL="571529" indent="-571529">
              <a:lnSpc>
                <a:spcPct val="220000"/>
              </a:lnSpc>
              <a:buFont typeface="Arial" panose="020B0604020202020204" pitchFamily="34" charset="0"/>
              <a:buChar char="•"/>
            </a:pPr>
            <a:r>
              <a:rPr lang="en-US" sz="2200" dirty="0">
                <a:latin typeface="Tw Cen MT" panose="020B0602020104020603" pitchFamily="34" charset="77"/>
              </a:rPr>
              <a:t>5 out of 8 industries studied pay a living wage in Los Angeles county on average.</a:t>
            </a:r>
          </a:p>
          <a:p>
            <a:pPr marL="571529" indent="-571529">
              <a:lnSpc>
                <a:spcPct val="220000"/>
              </a:lnSpc>
              <a:buFont typeface="Arial" panose="020B0604020202020204" pitchFamily="34" charset="0"/>
              <a:buChar char="•"/>
            </a:pPr>
            <a:r>
              <a:rPr lang="en-US" sz="2200" dirty="0">
                <a:latin typeface="Tw Cen MT" panose="020B0602020104020603" pitchFamily="34" charset="77"/>
              </a:rPr>
              <a:t>Convention and Trade Show Organizing industry is expected to grow the most through 2028, with growth over 26 percent</a:t>
            </a:r>
          </a:p>
          <a:p>
            <a:pPr marL="571529" indent="-571529">
              <a:lnSpc>
                <a:spcPct val="220000"/>
              </a:lnSpc>
              <a:buFont typeface="Arial" panose="020B0604020202020204" pitchFamily="34" charset="0"/>
              <a:buChar char="•"/>
            </a:pPr>
            <a:r>
              <a:rPr lang="en-US" sz="2200" dirty="0">
                <a:latin typeface="Tw Cen MT" panose="020B0602020104020603" pitchFamily="34" charset="77"/>
              </a:rPr>
              <a:t>Employment is expected to grow nearly 16 percent on average across all Hospitality industries through 2028.</a:t>
            </a:r>
          </a:p>
        </p:txBody>
      </p:sp>
      <p:sp>
        <p:nvSpPr>
          <p:cNvPr id="5" name="Rectangle 4">
            <a:extLst>
              <a:ext uri="{FF2B5EF4-FFF2-40B4-BE49-F238E27FC236}">
                <a16:creationId xmlns:a16="http://schemas.microsoft.com/office/drawing/2014/main" id="{902D0A9C-8951-75B1-5219-27919C8DC85D}"/>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spTree>
    <p:extLst>
      <p:ext uri="{BB962C8B-B14F-4D97-AF65-F5344CB8AC3E}">
        <p14:creationId xmlns:p14="http://schemas.microsoft.com/office/powerpoint/2010/main" val="382726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105C168B-9C3B-4017-8B7F-6C1A17B2B629}"/>
              </a:ext>
            </a:extLst>
          </p:cNvPr>
          <p:cNvSpPr txBox="1"/>
          <p:nvPr/>
        </p:nvSpPr>
        <p:spPr>
          <a:xfrm>
            <a:off x="472440" y="1706404"/>
            <a:ext cx="11247120" cy="73866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914446">
              <a:defRPr/>
            </a:pPr>
            <a:r>
              <a:rPr lang="en-US" sz="4800" b="1" spc="122" dirty="0">
                <a:solidFill>
                  <a:srgbClr val="0075BF"/>
                </a:solidFill>
                <a:latin typeface="Gotham" panose="020B0604020202020204"/>
              </a:rPr>
              <a:t>CONTACT INFORMATION</a:t>
            </a:r>
            <a:endParaRPr lang="en-US" sz="2400" b="1" spc="122" dirty="0">
              <a:solidFill>
                <a:srgbClr val="0075BF"/>
              </a:solidFill>
              <a:latin typeface="Gotham" panose="020B0604020202020204"/>
            </a:endParaRPr>
          </a:p>
        </p:txBody>
      </p:sp>
      <p:sp>
        <p:nvSpPr>
          <p:cNvPr id="4" name="AutoShape 2"/>
          <p:cNvSpPr/>
          <p:nvPr/>
        </p:nvSpPr>
        <p:spPr>
          <a:xfrm flipV="1">
            <a:off x="0" y="6404006"/>
            <a:ext cx="6096000" cy="70366"/>
          </a:xfrm>
          <a:prstGeom prst="rect">
            <a:avLst/>
          </a:prstGeom>
          <a:solidFill>
            <a:srgbClr val="0075BF"/>
          </a:solidFill>
        </p:spPr>
        <p:txBody>
          <a:bodyPr/>
          <a:lstStyle/>
          <a:p>
            <a:endParaRPr lang="en-US"/>
          </a:p>
        </p:txBody>
      </p:sp>
      <p:sp>
        <p:nvSpPr>
          <p:cNvPr id="8" name="AutoShape 3"/>
          <p:cNvSpPr/>
          <p:nvPr/>
        </p:nvSpPr>
        <p:spPr>
          <a:xfrm>
            <a:off x="6096000" y="383628"/>
            <a:ext cx="6096000" cy="147611"/>
          </a:xfrm>
          <a:prstGeom prst="rect">
            <a:avLst/>
          </a:prstGeom>
          <a:solidFill>
            <a:srgbClr val="0075BF"/>
          </a:solidFill>
        </p:spPr>
        <p:txBody>
          <a:bodyPr/>
          <a:lstStyle/>
          <a:p>
            <a:endParaRPr lang="en-US"/>
          </a:p>
        </p:txBody>
      </p:sp>
      <p:sp>
        <p:nvSpPr>
          <p:cNvPr id="9" name="Subtitle 2"/>
          <p:cNvSpPr txBox="1"/>
          <p:nvPr>
            <p:custDataLst>
              <p:tags r:id="rId1"/>
            </p:custDataLst>
          </p:nvPr>
        </p:nvSpPr>
        <p:spPr>
          <a:xfrm>
            <a:off x="495300" y="2744010"/>
            <a:ext cx="11201400" cy="2958353"/>
          </a:xfrm>
          <a:prstGeom prst="rect">
            <a:avLst/>
          </a:prstGeom>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914446">
              <a:lnSpc>
                <a:spcPct val="100000"/>
              </a:lnSpc>
              <a:spcBef>
                <a:spcPts val="600"/>
              </a:spcBef>
              <a:defRPr/>
            </a:pPr>
            <a:r>
              <a:rPr lang="en-US" sz="5400" b="1" dirty="0">
                <a:solidFill>
                  <a:srgbClr val="0075BF"/>
                </a:solidFill>
                <a:latin typeface="Gotham" panose="020B0604020202020204"/>
              </a:rPr>
              <a:t>Diego Saavedra</a:t>
            </a:r>
          </a:p>
          <a:p>
            <a:pPr algn="ctr" defTabSz="914446">
              <a:lnSpc>
                <a:spcPct val="100000"/>
              </a:lnSpc>
              <a:spcBef>
                <a:spcPts val="600"/>
              </a:spcBef>
              <a:defRPr/>
            </a:pPr>
            <a:r>
              <a:rPr lang="en-US" sz="5400" b="0" dirty="0" err="1">
                <a:solidFill>
                  <a:srgbClr val="0075BF"/>
                </a:solidFill>
                <a:latin typeface="Gotham" panose="020B0604020202020204"/>
              </a:rPr>
              <a:t>diego.saavedra@laedc.org</a:t>
            </a:r>
            <a:r>
              <a:rPr lang="en-US" sz="5400" b="0" dirty="0">
                <a:solidFill>
                  <a:srgbClr val="0075BF"/>
                </a:solidFill>
                <a:latin typeface="Gotham" panose="020B0604020202020204"/>
              </a:rPr>
              <a:t> </a:t>
            </a:r>
          </a:p>
        </p:txBody>
      </p:sp>
      <p:pic>
        <p:nvPicPr>
          <p:cNvPr id="10" name="Picture 9" descr="A close up of a logo&#10;&#10;Description automatically generated">
            <a:extLst>
              <a:ext uri="{FF2B5EF4-FFF2-40B4-BE49-F238E27FC236}">
                <a16:creationId xmlns:a16="http://schemas.microsoft.com/office/drawing/2014/main" id="{B8D1110D-542E-9BEA-5756-43F1A7B0C231}"/>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5" name="Rectangle 4">
            <a:extLst>
              <a:ext uri="{FF2B5EF4-FFF2-40B4-BE49-F238E27FC236}">
                <a16:creationId xmlns:a16="http://schemas.microsoft.com/office/drawing/2014/main" id="{CB19E4B4-B5C9-A0FB-A0EB-0624E2D1B3F3}"/>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spTree>
    <p:extLst>
      <p:ext uri="{BB962C8B-B14F-4D97-AF65-F5344CB8AC3E}">
        <p14:creationId xmlns:p14="http://schemas.microsoft.com/office/powerpoint/2010/main" val="416563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p:nvPr/>
        </p:nvSpPr>
        <p:spPr>
          <a:xfrm flipV="1">
            <a:off x="0" y="6404006"/>
            <a:ext cx="6096000" cy="70366"/>
          </a:xfrm>
          <a:prstGeom prst="rect">
            <a:avLst/>
          </a:prstGeom>
          <a:solidFill>
            <a:srgbClr val="0075BF"/>
          </a:solidFill>
        </p:spPr>
        <p:txBody>
          <a:bodyPr/>
          <a:lstStyle/>
          <a:p>
            <a:endParaRPr lang="en-US"/>
          </a:p>
        </p:txBody>
      </p:sp>
      <p:sp>
        <p:nvSpPr>
          <p:cNvPr id="8" name="AutoShape 3"/>
          <p:cNvSpPr/>
          <p:nvPr/>
        </p:nvSpPr>
        <p:spPr>
          <a:xfrm>
            <a:off x="6096000" y="383628"/>
            <a:ext cx="6096000" cy="147611"/>
          </a:xfrm>
          <a:prstGeom prst="rect">
            <a:avLst/>
          </a:prstGeom>
          <a:solidFill>
            <a:srgbClr val="0075BF"/>
          </a:solidFill>
        </p:spPr>
        <p:txBody>
          <a:bodyPr/>
          <a:lstStyle/>
          <a:p>
            <a:endParaRPr lang="en-US"/>
          </a:p>
        </p:txBody>
      </p:sp>
      <p:sp>
        <p:nvSpPr>
          <p:cNvPr id="9" name="Subtitle 2"/>
          <p:cNvSpPr txBox="1"/>
          <p:nvPr>
            <p:custDataLst>
              <p:tags r:id="rId1"/>
            </p:custDataLst>
          </p:nvPr>
        </p:nvSpPr>
        <p:spPr>
          <a:xfrm>
            <a:off x="495300" y="2744010"/>
            <a:ext cx="11201400" cy="2958353"/>
          </a:xfrm>
          <a:prstGeom prst="rect">
            <a:avLst/>
          </a:prstGeom>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914446">
              <a:lnSpc>
                <a:spcPct val="100000"/>
              </a:lnSpc>
              <a:spcBef>
                <a:spcPts val="600"/>
              </a:spcBef>
              <a:defRPr/>
            </a:pPr>
            <a:endParaRPr lang="en-US" sz="5400" b="0" dirty="0">
              <a:solidFill>
                <a:srgbClr val="0075BF"/>
              </a:solidFill>
              <a:latin typeface="Gotham" panose="020B0604020202020204"/>
            </a:endParaRPr>
          </a:p>
        </p:txBody>
      </p:sp>
      <p:pic>
        <p:nvPicPr>
          <p:cNvPr id="10" name="Picture 9" descr="A close up of a logo&#10;&#10;Description automatically generated">
            <a:extLst>
              <a:ext uri="{FF2B5EF4-FFF2-40B4-BE49-F238E27FC236}">
                <a16:creationId xmlns:a16="http://schemas.microsoft.com/office/drawing/2014/main" id="{B8D1110D-542E-9BEA-5756-43F1A7B0C231}"/>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5" name="Rectangle 4">
            <a:extLst>
              <a:ext uri="{FF2B5EF4-FFF2-40B4-BE49-F238E27FC236}">
                <a16:creationId xmlns:a16="http://schemas.microsoft.com/office/drawing/2014/main" id="{CB19E4B4-B5C9-A0FB-A0EB-0624E2D1B3F3}"/>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sp>
        <p:nvSpPr>
          <p:cNvPr id="6" name="TextBox 5">
            <a:extLst>
              <a:ext uri="{FF2B5EF4-FFF2-40B4-BE49-F238E27FC236}">
                <a16:creationId xmlns:a16="http://schemas.microsoft.com/office/drawing/2014/main" id="{C3542A95-3411-2B5B-8472-3687F823B67B}"/>
              </a:ext>
            </a:extLst>
          </p:cNvPr>
          <p:cNvSpPr txBox="1"/>
          <p:nvPr/>
        </p:nvSpPr>
        <p:spPr>
          <a:xfrm>
            <a:off x="934720" y="1456477"/>
            <a:ext cx="10322560" cy="31085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81" normalizeH="0" baseline="0" noProof="0" dirty="0">
                <a:ln>
                  <a:noFill/>
                </a:ln>
                <a:solidFill>
                  <a:srgbClr val="0075BF"/>
                </a:solidFill>
                <a:effectLst/>
                <a:uLnTx/>
                <a:uFillTx/>
                <a:latin typeface="Gotham" panose="020B0604020202020204"/>
                <a:ea typeface="+mn-ea"/>
                <a:cs typeface="+mn-cs"/>
              </a:rPr>
              <a:t>Jermaine Hampton</a:t>
            </a:r>
            <a:br>
              <a:rPr kumimoji="0" lang="en-US" sz="4000" b="0" i="0" u="none" strike="noStrike" kern="1200" cap="none" spc="81" normalizeH="0" baseline="0" noProof="0" dirty="0">
                <a:ln>
                  <a:noFill/>
                </a:ln>
                <a:solidFill>
                  <a:prstClr val="black"/>
                </a:solidFill>
                <a:effectLst/>
                <a:uLnTx/>
                <a:uFillTx/>
                <a:latin typeface="Gotham" panose="020B0604020202020204"/>
                <a:ea typeface="+mn-ea"/>
                <a:cs typeface="+mn-cs"/>
              </a:rPr>
            </a:br>
            <a:r>
              <a:rPr kumimoji="0" lang="en-US" sz="4400" b="0" i="0" u="none" strike="noStrike" kern="1200" cap="none" spc="81" normalizeH="0" baseline="0" noProof="0" dirty="0">
                <a:ln>
                  <a:noFill/>
                </a:ln>
                <a:solidFill>
                  <a:srgbClr val="0075BF"/>
                </a:solidFill>
                <a:effectLst/>
                <a:uLnTx/>
                <a:uFillTx/>
                <a:latin typeface="Gotham" panose="020B0604020202020204"/>
                <a:ea typeface="+mn-ea"/>
                <a:cs typeface="+mn-cs"/>
              </a:rPr>
              <a:t>Vice President of Workforce Development and Special Projects</a:t>
            </a:r>
            <a:br>
              <a:rPr kumimoji="0" lang="en-US" sz="4400" b="0" i="0" u="none" strike="noStrike" kern="1200" cap="none" spc="81" normalizeH="0" baseline="0" noProof="0" dirty="0">
                <a:ln>
                  <a:noFill/>
                </a:ln>
                <a:solidFill>
                  <a:prstClr val="black"/>
                </a:solidFill>
                <a:effectLst/>
                <a:uLnTx/>
                <a:uFillTx/>
                <a:latin typeface="Gotham" panose="020B0604020202020204"/>
                <a:ea typeface="+mn-ea"/>
                <a:cs typeface="+mn-cs"/>
              </a:rPr>
            </a:br>
            <a:r>
              <a:rPr kumimoji="0" lang="en-US" sz="4400" b="0" i="0" u="none" strike="noStrike" kern="1200" cap="none" spc="81" normalizeH="0" baseline="0" noProof="0" dirty="0">
                <a:ln>
                  <a:noFill/>
                </a:ln>
                <a:solidFill>
                  <a:srgbClr val="0075BF"/>
                </a:solidFill>
                <a:effectLst/>
                <a:uLnTx/>
                <a:uFillTx/>
                <a:latin typeface="Gotham" panose="020B0604020202020204"/>
                <a:ea typeface="+mn-ea"/>
                <a:cs typeface="+mn-cs"/>
              </a:rPr>
              <a:t>LAEDC</a:t>
            </a:r>
          </a:p>
        </p:txBody>
      </p:sp>
    </p:spTree>
    <p:extLst>
      <p:ext uri="{BB962C8B-B14F-4D97-AF65-F5344CB8AC3E}">
        <p14:creationId xmlns:p14="http://schemas.microsoft.com/office/powerpoint/2010/main" val="2648231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10;&#10;Description automatically generated">
            <a:extLst>
              <a:ext uri="{FF2B5EF4-FFF2-40B4-BE49-F238E27FC236}">
                <a16:creationId xmlns:a16="http://schemas.microsoft.com/office/drawing/2014/main" id="{1CC1D70D-BCA9-F3AD-4DD3-CF48AE12E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69970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6"/>
            <a:ext cx="6096000"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flipV="1">
            <a:off x="6096000" y="446898"/>
            <a:ext cx="6096000"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TextBox 4"/>
          <p:cNvSpPr txBox="1"/>
          <p:nvPr/>
        </p:nvSpPr>
        <p:spPr>
          <a:xfrm>
            <a:off x="0" y="1582341"/>
            <a:ext cx="12192000" cy="369331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spc="81" dirty="0">
                <a:solidFill>
                  <a:srgbClr val="0075BF"/>
                </a:solidFill>
                <a:latin typeface="Gotham" panose="020B0604020202020204"/>
              </a:rPr>
              <a:t>Luke Meyer</a:t>
            </a:r>
            <a:br>
              <a:rPr lang="en-US" sz="7667" b="1" i="0" spc="81" dirty="0">
                <a:solidFill>
                  <a:srgbClr val="0075BF"/>
                </a:solidFill>
                <a:latin typeface="Gotham" panose="020B0604020202020204"/>
              </a:rPr>
            </a:br>
            <a:r>
              <a:rPr lang="en-US" sz="4400" spc="122" dirty="0">
                <a:solidFill>
                  <a:srgbClr val="0075BF"/>
                </a:solidFill>
                <a:latin typeface="Gotham" panose="020B0604020202020204"/>
              </a:rPr>
              <a:t>Director</a:t>
            </a:r>
          </a:p>
          <a:p>
            <a:pPr algn="ctr"/>
            <a:r>
              <a:rPr lang="en-US" sz="4400" spc="122" dirty="0">
                <a:solidFill>
                  <a:srgbClr val="0075BF"/>
                </a:solidFill>
                <a:latin typeface="Gotham" panose="020B0604020202020204"/>
              </a:rPr>
              <a:t>LA Center of Excellence for </a:t>
            </a:r>
            <a:br>
              <a:rPr lang="en-US" sz="4400" spc="122" dirty="0">
                <a:solidFill>
                  <a:srgbClr val="0075BF"/>
                </a:solidFill>
                <a:latin typeface="Gotham" panose="020B0604020202020204"/>
              </a:rPr>
            </a:br>
            <a:r>
              <a:rPr lang="en-US" sz="4400" spc="122" dirty="0">
                <a:solidFill>
                  <a:srgbClr val="0075BF"/>
                </a:solidFill>
                <a:latin typeface="Gotham" panose="020B0604020202020204"/>
              </a:rPr>
              <a:t>Labor Market Research</a:t>
            </a:r>
            <a:br>
              <a:rPr lang="en-US" sz="4400" spc="122" dirty="0">
                <a:solidFill>
                  <a:srgbClr val="0075BF"/>
                </a:solidFill>
                <a:latin typeface="Gotham" panose="020B0604020202020204"/>
              </a:rPr>
            </a:br>
            <a:r>
              <a:rPr lang="en-US" sz="4400" i="1" spc="122" dirty="0">
                <a:solidFill>
                  <a:srgbClr val="0075BF"/>
                </a:solidFill>
                <a:latin typeface="Gotham" panose="020B0604020202020204"/>
              </a:rPr>
              <a:t>hosted at Mt. San Antonio College</a:t>
            </a:r>
            <a:endParaRPr lang="en-US" sz="2133" i="1" spc="122" dirty="0">
              <a:solidFill>
                <a:srgbClr val="0075BF"/>
              </a:solidFill>
              <a:latin typeface="Gotham" panose="020B0604020202020204"/>
            </a:endParaRPr>
          </a:p>
        </p:txBody>
      </p:sp>
      <p:pic>
        <p:nvPicPr>
          <p:cNvPr id="6" name="Picture 5">
            <a:extLst>
              <a:ext uri="{FF2B5EF4-FFF2-40B4-BE49-F238E27FC236}">
                <a16:creationId xmlns:a16="http://schemas.microsoft.com/office/drawing/2014/main" id="{7CE04C0F-7F5D-6BE4-8D43-2AF834C1FC36}"/>
              </a:ext>
            </a:extLst>
          </p:cNvPr>
          <p:cNvPicPr>
            <a:picLocks noChangeAspect="1"/>
          </p:cNvPicPr>
          <p:nvPr/>
        </p:nvPicPr>
        <p:blipFill rotWithShape="1">
          <a:blip r:embed="rId3"/>
          <a:srcRect b="20302"/>
          <a:stretch/>
        </p:blipFill>
        <p:spPr>
          <a:xfrm>
            <a:off x="10347086" y="5916721"/>
            <a:ext cx="977788" cy="683803"/>
          </a:xfrm>
          <a:prstGeom prst="rect">
            <a:avLst/>
          </a:prstGeom>
        </p:spPr>
      </p:pic>
      <p:pic>
        <p:nvPicPr>
          <p:cNvPr id="7" name="Picture 6" descr="A close up of a logo&#10;&#10;Description automatically generated">
            <a:extLst>
              <a:ext uri="{FF2B5EF4-FFF2-40B4-BE49-F238E27FC236}">
                <a16:creationId xmlns:a16="http://schemas.microsoft.com/office/drawing/2014/main" id="{FD9CF631-9653-AA0C-A2D1-418E42826306}"/>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8" name="Rectangle 7">
            <a:extLst>
              <a:ext uri="{FF2B5EF4-FFF2-40B4-BE49-F238E27FC236}">
                <a16:creationId xmlns:a16="http://schemas.microsoft.com/office/drawing/2014/main" id="{667CD9A6-99E3-5C64-F1A7-E7E4E729301A}"/>
              </a:ext>
            </a:extLst>
          </p:cNvPr>
          <p:cNvSpPr/>
          <p:nvPr/>
        </p:nvSpPr>
        <p:spPr>
          <a:xfrm>
            <a:off x="304800" y="213202"/>
            <a:ext cx="5143500" cy="913199"/>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867"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Tree>
    <p:extLst>
      <p:ext uri="{BB962C8B-B14F-4D97-AF65-F5344CB8AC3E}">
        <p14:creationId xmlns:p14="http://schemas.microsoft.com/office/powerpoint/2010/main" val="393100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6404005"/>
            <a:ext cx="6096000" cy="80878"/>
          </a:xfrm>
          <a:prstGeom prst="rect">
            <a:avLst/>
          </a:prstGeom>
          <a:solidFill>
            <a:srgbClr val="0075BF"/>
          </a:solidFill>
        </p:spPr>
        <p:txBody>
          <a:bodyPr/>
          <a:lstStyle/>
          <a:p>
            <a:endParaRPr lang="en-US"/>
          </a:p>
        </p:txBody>
      </p:sp>
      <p:sp>
        <p:nvSpPr>
          <p:cNvPr id="3" name="AutoShape 3"/>
          <p:cNvSpPr/>
          <p:nvPr/>
        </p:nvSpPr>
        <p:spPr>
          <a:xfrm>
            <a:off x="6096000" y="485519"/>
            <a:ext cx="6096000" cy="45719"/>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Community College Talent Supply </a:t>
            </a:r>
          </a:p>
        </p:txBody>
      </p:sp>
      <p:pic>
        <p:nvPicPr>
          <p:cNvPr id="5" name="Picture 4">
            <a:extLst>
              <a:ext uri="{FF2B5EF4-FFF2-40B4-BE49-F238E27FC236}">
                <a16:creationId xmlns:a16="http://schemas.microsoft.com/office/drawing/2014/main" id="{C832221C-428D-8719-C5EE-DA0FC9DA2FC8}"/>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graphicFrame>
        <p:nvGraphicFramePr>
          <p:cNvPr id="18" name="TextBox 3">
            <a:extLst>
              <a:ext uri="{FF2B5EF4-FFF2-40B4-BE49-F238E27FC236}">
                <a16:creationId xmlns:a16="http://schemas.microsoft.com/office/drawing/2014/main" id="{BEFB929F-A2B6-B039-F726-2BFC4B82F0F6}"/>
              </a:ext>
            </a:extLst>
          </p:cNvPr>
          <p:cNvGraphicFramePr/>
          <p:nvPr/>
        </p:nvGraphicFramePr>
        <p:xfrm>
          <a:off x="199129" y="1400683"/>
          <a:ext cx="11497348" cy="45798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a:extLst>
              <a:ext uri="{FF2B5EF4-FFF2-40B4-BE49-F238E27FC236}">
                <a16:creationId xmlns:a16="http://schemas.microsoft.com/office/drawing/2014/main" id="{52A45CDF-DE70-436C-9F97-E1B5194A2E8D}"/>
              </a:ext>
            </a:extLst>
          </p:cNvPr>
          <p:cNvSpPr/>
          <p:nvPr/>
        </p:nvSpPr>
        <p:spPr>
          <a:xfrm>
            <a:off x="199129" y="161987"/>
            <a:ext cx="4353206" cy="1077218"/>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a:p>
            <a:endParaRPr lang="en-US" sz="1600" i="1" spc="122" dirty="0">
              <a:solidFill>
                <a:srgbClr val="5F9A47"/>
              </a:solidFill>
              <a:latin typeface="Tw Cen MT" panose="020B0602020104020603" pitchFamily="34" charset="0"/>
            </a:endParaRPr>
          </a:p>
        </p:txBody>
      </p:sp>
    </p:spTree>
    <p:extLst>
      <p:ext uri="{BB962C8B-B14F-4D97-AF65-F5344CB8AC3E}">
        <p14:creationId xmlns:p14="http://schemas.microsoft.com/office/powerpoint/2010/main" val="227610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6404005"/>
            <a:ext cx="6096000" cy="71621"/>
          </a:xfrm>
          <a:prstGeom prst="rect">
            <a:avLst/>
          </a:prstGeom>
          <a:solidFill>
            <a:srgbClr val="0075BF"/>
          </a:solidFill>
        </p:spPr>
        <p:txBody>
          <a:bodyPr/>
          <a:lstStyle/>
          <a:p>
            <a:endParaRPr lang="en-US"/>
          </a:p>
        </p:txBody>
      </p:sp>
      <p:sp>
        <p:nvSpPr>
          <p:cNvPr id="3" name="AutoShape 3"/>
          <p:cNvSpPr/>
          <p:nvPr/>
        </p:nvSpPr>
        <p:spPr>
          <a:xfrm>
            <a:off x="6096000" y="492617"/>
            <a:ext cx="6096000" cy="45719"/>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Cal-PASS Plus LaunchBoard </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RHT Student Completions</a:t>
            </a:r>
          </a:p>
        </p:txBody>
      </p:sp>
      <p:sp>
        <p:nvSpPr>
          <p:cNvPr id="4" name="TextBox 3"/>
          <p:cNvSpPr txBox="1"/>
          <p:nvPr/>
        </p:nvSpPr>
        <p:spPr>
          <a:xfrm>
            <a:off x="199129" y="1134734"/>
            <a:ext cx="11497348" cy="707886"/>
          </a:xfrm>
          <a:prstGeom prst="rect">
            <a:avLst/>
          </a:prstGeom>
          <a:noFill/>
        </p:spPr>
        <p:txBody>
          <a:bodyPr wrap="square" rtlCol="0">
            <a:spAutoFit/>
          </a:bodyPr>
          <a:lstStyle/>
          <a:p>
            <a:r>
              <a:rPr lang="en-US" sz="2000" dirty="0">
                <a:latin typeface="Tw Cen MT" panose="020B0602020104020603" pitchFamily="34" charset="0"/>
              </a:rPr>
              <a:t>Between 2011 and 2017, student completions in the Retail, Hospitality and Tourism (RHT) sector steadily increased, peaking at 750 awards in the 2016-17 academic year.</a:t>
            </a:r>
          </a:p>
        </p:txBody>
      </p:sp>
      <p:pic>
        <p:nvPicPr>
          <p:cNvPr id="5" name="Picture 4">
            <a:extLst>
              <a:ext uri="{FF2B5EF4-FFF2-40B4-BE49-F238E27FC236}">
                <a16:creationId xmlns:a16="http://schemas.microsoft.com/office/drawing/2014/main" id="{498F4442-3E3F-9AF0-1AED-AD237ED6D195}"/>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6" name="Picture 5" descr="A close up of a logo&#10;&#10;Description automatically generated">
            <a:extLst>
              <a:ext uri="{FF2B5EF4-FFF2-40B4-BE49-F238E27FC236}">
                <a16:creationId xmlns:a16="http://schemas.microsoft.com/office/drawing/2014/main" id="{27064524-5A75-B342-7FAD-C3E6EB537D0B}"/>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1" name="Rectangle 10">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graphicFrame>
        <p:nvGraphicFramePr>
          <p:cNvPr id="13" name="Chart 12">
            <a:extLst>
              <a:ext uri="{FF2B5EF4-FFF2-40B4-BE49-F238E27FC236}">
                <a16:creationId xmlns:a16="http://schemas.microsoft.com/office/drawing/2014/main" id="{00000000-0008-0000-0100-000002000000}"/>
              </a:ext>
            </a:extLst>
          </p:cNvPr>
          <p:cNvGraphicFramePr/>
          <p:nvPr/>
        </p:nvGraphicFramePr>
        <p:xfrm>
          <a:off x="199128" y="2045927"/>
          <a:ext cx="11821051" cy="37991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9813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285186"/>
            <a:ext cx="6096000" cy="118819"/>
          </a:xfrm>
          <a:prstGeom prst="rect">
            <a:avLst/>
          </a:prstGeom>
          <a:solidFill>
            <a:srgbClr val="0075BF"/>
          </a:solidFill>
        </p:spPr>
        <p:txBody>
          <a:bodyPr/>
          <a:lstStyle/>
          <a:p>
            <a:endParaRPr lang="en-US"/>
          </a:p>
        </p:txBody>
      </p:sp>
      <p:sp>
        <p:nvSpPr>
          <p:cNvPr id="3" name="AutoShape 3"/>
          <p:cNvSpPr/>
          <p:nvPr/>
        </p:nvSpPr>
        <p:spPr>
          <a:xfrm flipV="1">
            <a:off x="6096000" y="531238"/>
            <a:ext cx="6096000" cy="45719"/>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Cal-PASS Plus LaunchBoard </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RHT Student Enrollments</a:t>
            </a:r>
          </a:p>
        </p:txBody>
      </p:sp>
      <p:pic>
        <p:nvPicPr>
          <p:cNvPr id="5" name="Picture 4">
            <a:extLst>
              <a:ext uri="{FF2B5EF4-FFF2-40B4-BE49-F238E27FC236}">
                <a16:creationId xmlns:a16="http://schemas.microsoft.com/office/drawing/2014/main" id="{498F4442-3E3F-9AF0-1AED-AD237ED6D195}"/>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6" name="Picture 5" descr="A close up of a logo&#10;&#10;Description automatically generated">
            <a:extLst>
              <a:ext uri="{FF2B5EF4-FFF2-40B4-BE49-F238E27FC236}">
                <a16:creationId xmlns:a16="http://schemas.microsoft.com/office/drawing/2014/main" id="{27064524-5A75-B342-7FAD-C3E6EB537D0B}"/>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1" name="Rectangle 10">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graphicFrame>
        <p:nvGraphicFramePr>
          <p:cNvPr id="12" name="Chart 11">
            <a:extLst>
              <a:ext uri="{FF2B5EF4-FFF2-40B4-BE49-F238E27FC236}">
                <a16:creationId xmlns:a16="http://schemas.microsoft.com/office/drawing/2014/main" id="{80B2D941-57BE-7B4B-8451-7E2EFB01AAEE}"/>
              </a:ext>
            </a:extLst>
          </p:cNvPr>
          <p:cNvGraphicFramePr/>
          <p:nvPr/>
        </p:nvGraphicFramePr>
        <p:xfrm>
          <a:off x="199129" y="2229167"/>
          <a:ext cx="11821051" cy="3615932"/>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199129" y="1134734"/>
            <a:ext cx="11497348" cy="1015663"/>
          </a:xfrm>
          <a:prstGeom prst="rect">
            <a:avLst/>
          </a:prstGeom>
          <a:noFill/>
        </p:spPr>
        <p:txBody>
          <a:bodyPr wrap="square" rtlCol="0">
            <a:spAutoFit/>
          </a:bodyPr>
          <a:lstStyle/>
          <a:p>
            <a:r>
              <a:rPr lang="en-US" sz="2000" dirty="0">
                <a:latin typeface="Tw Cen MT" panose="020B0602020104020603" pitchFamily="34" charset="0"/>
              </a:rPr>
              <a:t>Student enrollments in RHT pathways over the past ten years have declined by nearly 34%, from 12,529 students in 2011-12 to 8,310 students in 2021-22. Despite this decline, the portion of RHT students earning a degree or certificate has risen from approximately 4% in 2011-12 to 7% in 2021-22.</a:t>
            </a:r>
          </a:p>
        </p:txBody>
      </p:sp>
    </p:spTree>
    <p:extLst>
      <p:ext uri="{BB962C8B-B14F-4D97-AF65-F5344CB8AC3E}">
        <p14:creationId xmlns:p14="http://schemas.microsoft.com/office/powerpoint/2010/main" val="392563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09360"/>
            <a:ext cx="6096000" cy="94645"/>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flipV="1">
            <a:off x="6096000" y="446898"/>
            <a:ext cx="6096000"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Rectangle 8">
            <a:extLst>
              <a:ext uri="{FF2B5EF4-FFF2-40B4-BE49-F238E27FC236}">
                <a16:creationId xmlns:a16="http://schemas.microsoft.com/office/drawing/2014/main" id="{BDDC46A5-AA52-4365-9B19-668C95A71EF6}"/>
              </a:ext>
            </a:extLst>
          </p:cNvPr>
          <p:cNvSpPr/>
          <p:nvPr/>
        </p:nvSpPr>
        <p:spPr>
          <a:xfrm>
            <a:off x="234043" y="202707"/>
            <a:ext cx="5791200" cy="841321"/>
          </a:xfrm>
          <a:prstGeom prst="rect">
            <a:avLst/>
          </a:prstGeom>
        </p:spPr>
        <p:txBody>
          <a:bodyPr wrap="square" lIns="60960" tIns="30480" rIns="60960" bIns="3048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pic>
        <p:nvPicPr>
          <p:cNvPr id="5" name="Picture 4" descr="A screenshot of a cell phone&#10;&#10;Description automatically generated">
            <a:extLst>
              <a:ext uri="{FF2B5EF4-FFF2-40B4-BE49-F238E27FC236}">
                <a16:creationId xmlns:a16="http://schemas.microsoft.com/office/drawing/2014/main" id="{15EA5739-35CB-7A43-0CF9-DD7FDD591D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6" name="TextBox 4">
            <a:extLst>
              <a:ext uri="{FF2B5EF4-FFF2-40B4-BE49-F238E27FC236}">
                <a16:creationId xmlns:a16="http://schemas.microsoft.com/office/drawing/2014/main" id="{8F92ABA1-D8C5-776F-0AFC-CFB184D108F7}"/>
              </a:ext>
            </a:extLst>
          </p:cNvPr>
          <p:cNvSpPr txBox="1"/>
          <p:nvPr/>
        </p:nvSpPr>
        <p:spPr>
          <a:xfrm>
            <a:off x="721179" y="1044028"/>
            <a:ext cx="10678886" cy="592982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133" b="1" spc="81" dirty="0">
                <a:solidFill>
                  <a:srgbClr val="0075BF"/>
                </a:solidFill>
                <a:latin typeface="Gotham" panose="020B0604020202020204"/>
              </a:rPr>
              <a:t>Jermaine Hampton</a:t>
            </a:r>
            <a:br>
              <a:rPr lang="en-US" sz="2133" i="0" spc="81" dirty="0">
                <a:latin typeface="Gotham" panose="020B0604020202020204"/>
              </a:rPr>
            </a:br>
            <a:r>
              <a:rPr lang="en-US" sz="2133" i="0" spc="81" dirty="0">
                <a:solidFill>
                  <a:srgbClr val="0075BF"/>
                </a:solidFill>
                <a:latin typeface="Gotham" panose="020B0604020202020204"/>
              </a:rPr>
              <a:t>Vice President of</a:t>
            </a:r>
            <a:r>
              <a:rPr lang="en-US" sz="2133" spc="81" dirty="0">
                <a:solidFill>
                  <a:srgbClr val="0075BF"/>
                </a:solidFill>
                <a:latin typeface="Gotham" panose="020B0604020202020204"/>
              </a:rPr>
              <a:t> Workforce Development and Special Projects</a:t>
            </a:r>
            <a:br>
              <a:rPr lang="en-US" sz="2133" spc="81" dirty="0">
                <a:latin typeface="Gotham" panose="020B0604020202020204"/>
              </a:rPr>
            </a:br>
            <a:r>
              <a:rPr lang="en-US" sz="2133" spc="81" dirty="0">
                <a:solidFill>
                  <a:srgbClr val="0075BF"/>
                </a:solidFill>
                <a:latin typeface="Gotham" panose="020B0604020202020204"/>
              </a:rPr>
              <a:t>LAEDC</a:t>
            </a:r>
          </a:p>
          <a:p>
            <a:pPr algn="ctr"/>
            <a:endParaRPr lang="en-US" sz="2133" spc="81" dirty="0">
              <a:solidFill>
                <a:srgbClr val="0075BF"/>
              </a:solidFill>
              <a:latin typeface="Gotham"/>
              <a:ea typeface="+mn-lt"/>
              <a:cs typeface="+mn-lt"/>
            </a:endParaRPr>
          </a:p>
          <a:p>
            <a:pPr algn="ctr"/>
            <a:r>
              <a:rPr lang="en-US" sz="2133" b="1" spc="81" dirty="0">
                <a:solidFill>
                  <a:srgbClr val="0075BF"/>
                </a:solidFill>
                <a:latin typeface="Gotham"/>
                <a:ea typeface="+mn-lt"/>
                <a:cs typeface="+mn-lt"/>
              </a:rPr>
              <a:t>Jose Pelayo </a:t>
            </a:r>
            <a:endParaRPr lang="en-US" sz="2133" b="1" dirty="0">
              <a:solidFill>
                <a:srgbClr val="000000"/>
              </a:solidFill>
              <a:latin typeface="Gotham"/>
              <a:ea typeface="+mn-lt"/>
              <a:cs typeface="+mn-lt"/>
            </a:endParaRPr>
          </a:p>
          <a:p>
            <a:pPr algn="ctr"/>
            <a:r>
              <a:rPr lang="en-US" sz="2133" spc="81" dirty="0">
                <a:solidFill>
                  <a:srgbClr val="0075BF"/>
                </a:solidFill>
                <a:latin typeface="Gotham"/>
                <a:ea typeface="+mn-lt"/>
                <a:cs typeface="+mn-lt"/>
              </a:rPr>
              <a:t>Program Manager, Workforce Development </a:t>
            </a:r>
            <a:br>
              <a:rPr lang="en-US" sz="2133" spc="81" dirty="0">
                <a:latin typeface="Gotham"/>
                <a:ea typeface="+mn-lt"/>
                <a:cs typeface="+mn-lt"/>
              </a:rPr>
            </a:br>
            <a:r>
              <a:rPr lang="en-US" sz="2133" spc="81" dirty="0">
                <a:solidFill>
                  <a:srgbClr val="0075BF"/>
                </a:solidFill>
                <a:latin typeface="Gotham"/>
                <a:ea typeface="+mn-lt"/>
                <a:cs typeface="+mn-lt"/>
              </a:rPr>
              <a:t>LAEDC</a:t>
            </a:r>
          </a:p>
          <a:p>
            <a:pPr algn="ctr"/>
            <a:endParaRPr lang="en-US" sz="2133" spc="81" dirty="0">
              <a:solidFill>
                <a:srgbClr val="0075BF"/>
              </a:solidFill>
              <a:latin typeface="Gotham"/>
              <a:ea typeface="+mn-lt"/>
              <a:cs typeface="+mn-lt"/>
            </a:endParaRPr>
          </a:p>
          <a:p>
            <a:pPr algn="ctr"/>
            <a:r>
              <a:rPr lang="en-US" sz="2133" b="1" spc="81" dirty="0">
                <a:solidFill>
                  <a:srgbClr val="0075BF"/>
                </a:solidFill>
                <a:latin typeface="Gotham"/>
                <a:ea typeface="+mn-lt"/>
                <a:cs typeface="+mn-lt"/>
              </a:rPr>
              <a:t>Alicia Nyein</a:t>
            </a:r>
          </a:p>
          <a:p>
            <a:pPr algn="ctr"/>
            <a:r>
              <a:rPr lang="en-US" sz="2133" spc="81" dirty="0">
                <a:solidFill>
                  <a:srgbClr val="0075BF"/>
                </a:solidFill>
                <a:latin typeface="Gotham"/>
                <a:ea typeface="+mn-lt"/>
                <a:cs typeface="+mn-lt"/>
              </a:rPr>
              <a:t>Asst. Program Manager, Workforce Development</a:t>
            </a:r>
          </a:p>
          <a:p>
            <a:pPr algn="ctr"/>
            <a:r>
              <a:rPr lang="en-US" sz="2133" spc="81" dirty="0">
                <a:solidFill>
                  <a:srgbClr val="0075BF"/>
                </a:solidFill>
                <a:latin typeface="Gotham"/>
                <a:ea typeface="+mn-lt"/>
                <a:cs typeface="+mn-lt"/>
              </a:rPr>
              <a:t>LAEDC</a:t>
            </a:r>
          </a:p>
          <a:p>
            <a:pPr algn="ctr"/>
            <a:endParaRPr lang="en-US" sz="2133" spc="81" dirty="0">
              <a:solidFill>
                <a:srgbClr val="0075BF"/>
              </a:solidFill>
              <a:latin typeface="Gotham"/>
              <a:ea typeface="+mn-lt"/>
              <a:cs typeface="+mn-lt"/>
            </a:endParaRPr>
          </a:p>
          <a:p>
            <a:pPr algn="ctr"/>
            <a:r>
              <a:rPr lang="en-US" sz="2133" b="1" spc="81" dirty="0">
                <a:solidFill>
                  <a:srgbClr val="0075BF"/>
                </a:solidFill>
                <a:latin typeface="Gotham"/>
                <a:ea typeface="+mn-lt"/>
                <a:cs typeface="+mn-lt"/>
              </a:rPr>
              <a:t>Jared Lopez</a:t>
            </a:r>
          </a:p>
          <a:p>
            <a:pPr algn="ctr"/>
            <a:r>
              <a:rPr lang="en-US" sz="2133" spc="81" dirty="0">
                <a:solidFill>
                  <a:srgbClr val="0075BF"/>
                </a:solidFill>
                <a:latin typeface="Gotham"/>
                <a:ea typeface="+mn-lt"/>
                <a:cs typeface="+mn-lt"/>
              </a:rPr>
              <a:t>Asst. Program Manager, Workforce Development</a:t>
            </a:r>
          </a:p>
          <a:p>
            <a:pPr algn="ctr"/>
            <a:r>
              <a:rPr lang="en-US" sz="2133" spc="81" dirty="0">
                <a:solidFill>
                  <a:srgbClr val="0075BF"/>
                </a:solidFill>
                <a:latin typeface="Gotham"/>
                <a:ea typeface="+mn-lt"/>
                <a:cs typeface="+mn-lt"/>
              </a:rPr>
              <a:t>LAEDC</a:t>
            </a:r>
            <a:endParaRPr lang="en-US" sz="2133" dirty="0">
              <a:latin typeface="Gotham"/>
              <a:cs typeface="Calibri"/>
            </a:endParaRPr>
          </a:p>
          <a:p>
            <a:pPr algn="ctr"/>
            <a:endParaRPr lang="en-US" sz="2133" dirty="0">
              <a:latin typeface="Gotham"/>
              <a:cs typeface="Calibri"/>
            </a:endParaRPr>
          </a:p>
          <a:p>
            <a:pPr algn="ctr"/>
            <a:endParaRPr lang="en-US" sz="4400" spc="81" dirty="0">
              <a:cs typeface="Calibri"/>
            </a:endParaRPr>
          </a:p>
        </p:txBody>
      </p:sp>
    </p:spTree>
    <p:extLst>
      <p:ext uri="{BB962C8B-B14F-4D97-AF65-F5344CB8AC3E}">
        <p14:creationId xmlns:p14="http://schemas.microsoft.com/office/powerpoint/2010/main" val="903477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293764"/>
            <a:ext cx="6096000" cy="110242"/>
          </a:xfrm>
          <a:prstGeom prst="rect">
            <a:avLst/>
          </a:prstGeom>
          <a:solidFill>
            <a:srgbClr val="0075BF"/>
          </a:solidFill>
        </p:spPr>
        <p:txBody>
          <a:bodyPr/>
          <a:lstStyle/>
          <a:p>
            <a:endParaRPr lang="en-US"/>
          </a:p>
        </p:txBody>
      </p:sp>
      <p:sp>
        <p:nvSpPr>
          <p:cNvPr id="3" name="AutoShape 3"/>
          <p:cNvSpPr/>
          <p:nvPr/>
        </p:nvSpPr>
        <p:spPr>
          <a:xfrm>
            <a:off x="6096000" y="492617"/>
            <a:ext cx="6096000" cy="53964"/>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Cal-PASS Plus LaunchBoard </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RHT Enrollments by College</a:t>
            </a:r>
          </a:p>
        </p:txBody>
      </p:sp>
      <p:pic>
        <p:nvPicPr>
          <p:cNvPr id="5" name="Picture 4">
            <a:extLst>
              <a:ext uri="{FF2B5EF4-FFF2-40B4-BE49-F238E27FC236}">
                <a16:creationId xmlns:a16="http://schemas.microsoft.com/office/drawing/2014/main" id="{498F4442-3E3F-9AF0-1AED-AD237ED6D195}"/>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6" name="Picture 5" descr="A close up of a logo&#10;&#10;Description automatically generated">
            <a:extLst>
              <a:ext uri="{FF2B5EF4-FFF2-40B4-BE49-F238E27FC236}">
                <a16:creationId xmlns:a16="http://schemas.microsoft.com/office/drawing/2014/main" id="{27064524-5A75-B342-7FAD-C3E6EB537D0B}"/>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1" name="Rectangle 10">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graphicFrame>
        <p:nvGraphicFramePr>
          <p:cNvPr id="14" name="Chart 13"/>
          <p:cNvGraphicFramePr/>
          <p:nvPr/>
        </p:nvGraphicFramePr>
        <p:xfrm>
          <a:off x="294602" y="931428"/>
          <a:ext cx="11897398" cy="5362335"/>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4256122" y="4030245"/>
            <a:ext cx="7639664" cy="1323439"/>
          </a:xfrm>
          <a:prstGeom prst="rect">
            <a:avLst/>
          </a:prstGeom>
          <a:noFill/>
        </p:spPr>
        <p:txBody>
          <a:bodyPr wrap="square" rtlCol="0">
            <a:spAutoFit/>
          </a:bodyPr>
          <a:lstStyle/>
          <a:p>
            <a:r>
              <a:rPr lang="en-US" sz="2000" dirty="0">
                <a:latin typeface="Tw Cen MT" panose="020B0602020104020603" pitchFamily="34" charset="0"/>
              </a:rPr>
              <a:t>Looking more closely at the 8,772 student enrollments from the 2020-21 academic year, this exhibit displays the number of students taking courses in RHT pathways by college with Mt. San Antonio, LA-Trade Tech, and Santa Monica each enrolling more than 1,000 students.</a:t>
            </a:r>
          </a:p>
        </p:txBody>
      </p:sp>
    </p:spTree>
    <p:extLst>
      <p:ext uri="{BB962C8B-B14F-4D97-AF65-F5344CB8AC3E}">
        <p14:creationId xmlns:p14="http://schemas.microsoft.com/office/powerpoint/2010/main" val="3970642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6"/>
            <a:ext cx="6096000" cy="45719"/>
          </a:xfrm>
          <a:prstGeom prst="rect">
            <a:avLst/>
          </a:prstGeom>
          <a:solidFill>
            <a:srgbClr val="0075BF"/>
          </a:solidFill>
        </p:spPr>
        <p:txBody>
          <a:bodyPr/>
          <a:lstStyle/>
          <a:p>
            <a:endParaRPr lang="en-US"/>
          </a:p>
        </p:txBody>
      </p:sp>
      <p:sp>
        <p:nvSpPr>
          <p:cNvPr id="3" name="AutoShape 3"/>
          <p:cNvSpPr/>
          <p:nvPr/>
        </p:nvSpPr>
        <p:spPr>
          <a:xfrm>
            <a:off x="6096000" y="492617"/>
            <a:ext cx="6096000" cy="53964"/>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Cal-PASS Plus LaunchBoard </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RHT Student Demographics</a:t>
            </a:r>
          </a:p>
        </p:txBody>
      </p:sp>
      <p:pic>
        <p:nvPicPr>
          <p:cNvPr id="5" name="Picture 4">
            <a:extLst>
              <a:ext uri="{FF2B5EF4-FFF2-40B4-BE49-F238E27FC236}">
                <a16:creationId xmlns:a16="http://schemas.microsoft.com/office/drawing/2014/main" id="{498F4442-3E3F-9AF0-1AED-AD237ED6D195}"/>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6" name="Picture 5" descr="A close up of a logo&#10;&#10;Description automatically generated">
            <a:extLst>
              <a:ext uri="{FF2B5EF4-FFF2-40B4-BE49-F238E27FC236}">
                <a16:creationId xmlns:a16="http://schemas.microsoft.com/office/drawing/2014/main" id="{27064524-5A75-B342-7FAD-C3E6EB537D0B}"/>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1" name="Rectangle 10">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sp>
        <p:nvSpPr>
          <p:cNvPr id="4" name="TextBox 3"/>
          <p:cNvSpPr txBox="1"/>
          <p:nvPr/>
        </p:nvSpPr>
        <p:spPr>
          <a:xfrm>
            <a:off x="4652555" y="1435621"/>
            <a:ext cx="2278771" cy="255454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latin typeface="Tw Cen MT" panose="020B0602020104020603" pitchFamily="34" charset="0"/>
              </a:rPr>
              <a:t>Nearly two-thirds of RHT students at the LA community colleges are female, half identify as Hispanic, and half are 24-years-old or younger. </a:t>
            </a:r>
          </a:p>
        </p:txBody>
      </p:sp>
      <p:graphicFrame>
        <p:nvGraphicFramePr>
          <p:cNvPr id="13" name="Chart 12"/>
          <p:cNvGraphicFramePr/>
          <p:nvPr/>
        </p:nvGraphicFramePr>
        <p:xfrm>
          <a:off x="462862" y="1003049"/>
          <a:ext cx="3774287" cy="31594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6991427" y="760261"/>
          <a:ext cx="5200573" cy="40366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p:nvPr/>
        </p:nvGraphicFramePr>
        <p:xfrm>
          <a:off x="171644" y="4134390"/>
          <a:ext cx="9827790" cy="23054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47730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6096000" y="492617"/>
            <a:ext cx="6096000" cy="53964"/>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RHT Programs At-a-Glance</a:t>
            </a:r>
          </a:p>
        </p:txBody>
      </p:sp>
      <p:sp>
        <p:nvSpPr>
          <p:cNvPr id="11" name="Rectangle 10">
            <a:extLst>
              <a:ext uri="{FF2B5EF4-FFF2-40B4-BE49-F238E27FC236}">
                <a16:creationId xmlns:a16="http://schemas.microsoft.com/office/drawing/2014/main" id="{52A45CDF-DE70-436C-9F97-E1B5194A2E8D}"/>
              </a:ext>
            </a:extLst>
          </p:cNvPr>
          <p:cNvSpPr/>
          <p:nvPr/>
        </p:nvSpPr>
        <p:spPr>
          <a:xfrm>
            <a:off x="0" y="38496"/>
            <a:ext cx="5896871" cy="584775"/>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4" name="Table 3"/>
          <p:cNvGraphicFramePr>
            <a:graphicFrameLocks noGrp="1"/>
          </p:cNvGraphicFramePr>
          <p:nvPr/>
        </p:nvGraphicFramePr>
        <p:xfrm>
          <a:off x="778380" y="819666"/>
          <a:ext cx="10635241" cy="5700343"/>
        </p:xfrm>
        <a:graphic>
          <a:graphicData uri="http://schemas.openxmlformats.org/drawingml/2006/table">
            <a:tbl>
              <a:tblPr firstRow="1" firstCol="1" bandRow="1">
                <a:tableStyleId>{5C22544A-7EE6-4342-B048-85BDC9FD1C3A}</a:tableStyleId>
              </a:tblPr>
              <a:tblGrid>
                <a:gridCol w="4849389">
                  <a:extLst>
                    <a:ext uri="{9D8B030D-6E8A-4147-A177-3AD203B41FA5}">
                      <a16:colId xmlns:a16="http://schemas.microsoft.com/office/drawing/2014/main" val="1341435648"/>
                    </a:ext>
                  </a:extLst>
                </a:gridCol>
                <a:gridCol w="1446463">
                  <a:extLst>
                    <a:ext uri="{9D8B030D-6E8A-4147-A177-3AD203B41FA5}">
                      <a16:colId xmlns:a16="http://schemas.microsoft.com/office/drawing/2014/main" val="1550619101"/>
                    </a:ext>
                  </a:extLst>
                </a:gridCol>
                <a:gridCol w="1446463">
                  <a:extLst>
                    <a:ext uri="{9D8B030D-6E8A-4147-A177-3AD203B41FA5}">
                      <a16:colId xmlns:a16="http://schemas.microsoft.com/office/drawing/2014/main" val="2440331151"/>
                    </a:ext>
                  </a:extLst>
                </a:gridCol>
                <a:gridCol w="1446463">
                  <a:extLst>
                    <a:ext uri="{9D8B030D-6E8A-4147-A177-3AD203B41FA5}">
                      <a16:colId xmlns:a16="http://schemas.microsoft.com/office/drawing/2014/main" val="3146904330"/>
                    </a:ext>
                  </a:extLst>
                </a:gridCol>
                <a:gridCol w="1446463">
                  <a:extLst>
                    <a:ext uri="{9D8B030D-6E8A-4147-A177-3AD203B41FA5}">
                      <a16:colId xmlns:a16="http://schemas.microsoft.com/office/drawing/2014/main" val="1761412580"/>
                    </a:ext>
                  </a:extLst>
                </a:gridCol>
              </a:tblGrid>
              <a:tr h="100990">
                <a:tc>
                  <a:txBody>
                    <a:bodyPr/>
                    <a:lstStyle/>
                    <a:p>
                      <a:pPr marL="0" marR="0">
                        <a:lnSpc>
                          <a:spcPct val="107000"/>
                        </a:lnSpc>
                        <a:spcBef>
                          <a:spcPts val="0"/>
                        </a:spcBef>
                        <a:spcAft>
                          <a:spcPts val="0"/>
                        </a:spcAft>
                      </a:pPr>
                      <a:r>
                        <a:rPr lang="en-US" sz="1600" dirty="0">
                          <a:effectLst/>
                          <a:latin typeface="Tw Cen MT" panose="020B0602020104020603" pitchFamily="34" charset="0"/>
                        </a:rPr>
                        <a:t>TOP6 - Program Title</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2019-20</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2020-21</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2021-22</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Latest 3 Yr Avg</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2196012360"/>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050600 - Business Management</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832</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721</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635</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729</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2887315381"/>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130630 - Culinary Arts</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390</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302</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426</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373</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3127298761"/>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050650 - Retail Store Operations and Mgmt.</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217</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211</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217</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215</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367515443"/>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050630 - Mgmt. Development and Supervision</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116</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143</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172</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144</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830374866"/>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130310 - Fashion Design</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152</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102</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103</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119</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438674414"/>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130700 - Hospitality</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87</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97</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98</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94</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786855235"/>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130200 - Interior Design and Merchandising</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80</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76</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93</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83</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1918987879"/>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130320 - Fashion Merchandising</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91</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87</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65</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81</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1495195976"/>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130710 - Restaurant and Food Services and Mgmt.</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65</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32</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46</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48</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2266704917"/>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130620 - Dietetic Services and Management</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28</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28</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52</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36</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3788754362"/>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130720 - Lodging Management</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21</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dirty="0">
                          <a:effectLst/>
                          <a:latin typeface="Tw Cen MT" panose="020B0602020104020603" pitchFamily="34" charset="0"/>
                        </a:rPr>
                        <a:t>71</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31</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2296112541"/>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050940 - Sales and Salesmanship</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19</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34</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28</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27</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2281233173"/>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130300 - Fashion</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23</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24</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33</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27</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4110707117"/>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051800 - Customer Service</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23</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28</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20</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24</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1256840636"/>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051600 - Labor and Industrial Relations</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9</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12</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11</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11</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1095564213"/>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302040 - Flight Attendant</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8</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7</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10</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8</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1472410245"/>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011510 - Parks and Outdoor Recreation</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3</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5</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6</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5</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3327884227"/>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130110 - Consumer Services                                                          </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2</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8</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3</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3268703644"/>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051440 - Office Management</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1</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2</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4</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2</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192585496"/>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060600 - Public Relations</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2</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1</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1</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1</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1311813959"/>
                  </a:ext>
                </a:extLst>
              </a:tr>
              <a:tr h="228423">
                <a:tc>
                  <a:txBody>
                    <a:bodyPr/>
                    <a:lstStyle/>
                    <a:p>
                      <a:pPr marL="0" marR="0">
                        <a:lnSpc>
                          <a:spcPct val="107000"/>
                        </a:lnSpc>
                        <a:spcBef>
                          <a:spcPts val="0"/>
                        </a:spcBef>
                        <a:spcAft>
                          <a:spcPts val="0"/>
                        </a:spcAft>
                      </a:pPr>
                      <a:r>
                        <a:rPr lang="en-US" sz="1600" b="0" dirty="0">
                          <a:effectLst/>
                          <a:latin typeface="Tw Cen MT" panose="020B0602020104020603" pitchFamily="34" charset="0"/>
                        </a:rPr>
                        <a:t>130100 - Family and Consumer Sciences, General</a:t>
                      </a:r>
                      <a:endParaRPr lang="en-US" sz="14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b"/>
                </a:tc>
                <a:tc>
                  <a:txBody>
                    <a:bodyPr/>
                    <a:lstStyle/>
                    <a:p>
                      <a:pPr marL="0" marR="0" algn="ctr">
                        <a:lnSpc>
                          <a:spcPct val="107000"/>
                        </a:lnSpc>
                        <a:spcBef>
                          <a:spcPts val="0"/>
                        </a:spcBef>
                        <a:spcAft>
                          <a:spcPts val="0"/>
                        </a:spcAft>
                      </a:pPr>
                      <a:r>
                        <a:rPr lang="en-US" sz="1600">
                          <a:effectLst/>
                          <a:latin typeface="Tw Cen MT" panose="020B0602020104020603" pitchFamily="34" charset="0"/>
                        </a:rPr>
                        <a:t>-</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a:effectLst/>
                          <a:latin typeface="Tw Cen MT" panose="020B0602020104020603" pitchFamily="34" charset="0"/>
                        </a:rPr>
                        <a:t>1</a:t>
                      </a: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0</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tc>
                <a:extLst>
                  <a:ext uri="{0D108BD9-81ED-4DB2-BD59-A6C34878D82A}">
                    <a16:rowId xmlns:a16="http://schemas.microsoft.com/office/drawing/2014/main" val="3992180989"/>
                  </a:ext>
                </a:extLst>
              </a:tr>
              <a:tr h="228423">
                <a:tc>
                  <a:txBody>
                    <a:bodyPr/>
                    <a:lstStyle/>
                    <a:p>
                      <a:pPr marL="0" marR="0">
                        <a:lnSpc>
                          <a:spcPct val="107000"/>
                        </a:lnSpc>
                        <a:spcBef>
                          <a:spcPts val="0"/>
                        </a:spcBef>
                        <a:spcAft>
                          <a:spcPts val="0"/>
                        </a:spcAft>
                      </a:pPr>
                      <a:r>
                        <a:rPr lang="en-US" sz="1600" b="1" dirty="0">
                          <a:solidFill>
                            <a:schemeClr val="tx1"/>
                          </a:solidFill>
                          <a:effectLst/>
                          <a:latin typeface="Tw Cen MT" panose="020B0602020104020603" pitchFamily="34" charset="0"/>
                        </a:rPr>
                        <a:t>Total</a:t>
                      </a:r>
                      <a:endParaRPr lang="en-US" sz="1400" b="1"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solidFill>
                      <a:schemeClr val="bg1">
                        <a:lumMod val="85000"/>
                      </a:schemeClr>
                    </a:solidFill>
                  </a:tcP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2,146</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solidFill>
                      <a:schemeClr val="bg1">
                        <a:lumMod val="85000"/>
                      </a:schemeClr>
                    </a:solidFill>
                  </a:tcP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1,935</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solidFill>
                      <a:schemeClr val="bg1">
                        <a:lumMod val="85000"/>
                      </a:schemeClr>
                    </a:solidFill>
                  </a:tcP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2,100</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solidFill>
                      <a:schemeClr val="bg1">
                        <a:lumMod val="85000"/>
                      </a:schemeClr>
                    </a:solidFill>
                  </a:tcPr>
                </a:tc>
                <a:tc>
                  <a:txBody>
                    <a:bodyPr/>
                    <a:lstStyle/>
                    <a:p>
                      <a:pPr marL="0" marR="0" algn="ctr">
                        <a:lnSpc>
                          <a:spcPct val="107000"/>
                        </a:lnSpc>
                        <a:spcBef>
                          <a:spcPts val="0"/>
                        </a:spcBef>
                        <a:spcAft>
                          <a:spcPts val="0"/>
                        </a:spcAft>
                      </a:pPr>
                      <a:r>
                        <a:rPr lang="en-US" sz="1600" b="1" dirty="0">
                          <a:effectLst/>
                          <a:latin typeface="Tw Cen MT" panose="020B0602020104020603" pitchFamily="34" charset="0"/>
                        </a:rPr>
                        <a:t>2,060</a:t>
                      </a:r>
                      <a:endParaRPr lang="en-US" sz="14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44063" marR="44063" marT="0" marB="0" anchor="ctr">
                    <a:solidFill>
                      <a:schemeClr val="bg1">
                        <a:lumMod val="85000"/>
                      </a:schemeClr>
                    </a:solidFill>
                  </a:tcPr>
                </a:tc>
                <a:extLst>
                  <a:ext uri="{0D108BD9-81ED-4DB2-BD59-A6C34878D82A}">
                    <a16:rowId xmlns:a16="http://schemas.microsoft.com/office/drawing/2014/main" val="3433887449"/>
                  </a:ext>
                </a:extLst>
              </a:tr>
            </a:tbl>
          </a:graphicData>
        </a:graphic>
      </p:graphicFrame>
    </p:spTree>
    <p:extLst>
      <p:ext uri="{BB962C8B-B14F-4D97-AF65-F5344CB8AC3E}">
        <p14:creationId xmlns:p14="http://schemas.microsoft.com/office/powerpoint/2010/main" val="1354459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6"/>
            <a:ext cx="6096000" cy="45719"/>
          </a:xfrm>
          <a:prstGeom prst="rect">
            <a:avLst/>
          </a:prstGeom>
          <a:solidFill>
            <a:srgbClr val="0075BF"/>
          </a:solidFill>
        </p:spPr>
        <p:txBody>
          <a:bodyPr/>
          <a:lstStyle/>
          <a:p>
            <a:endParaRPr lang="en-US"/>
          </a:p>
        </p:txBody>
      </p:sp>
      <p:sp>
        <p:nvSpPr>
          <p:cNvPr id="3" name="AutoShape 3"/>
          <p:cNvSpPr/>
          <p:nvPr/>
        </p:nvSpPr>
        <p:spPr>
          <a:xfrm flipV="1">
            <a:off x="6096000" y="446898"/>
            <a:ext cx="6096000" cy="45719"/>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Cal-PASS Plus LaunchBoard </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RHT Student Employment Outcomes</a:t>
            </a:r>
          </a:p>
        </p:txBody>
      </p:sp>
      <p:pic>
        <p:nvPicPr>
          <p:cNvPr id="4" name="Picture 3">
            <a:extLst>
              <a:ext uri="{FF2B5EF4-FFF2-40B4-BE49-F238E27FC236}">
                <a16:creationId xmlns:a16="http://schemas.microsoft.com/office/drawing/2014/main" id="{9E8E3141-27D8-CDAE-F892-466F16082605}"/>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5" name="Picture 4" descr="A close up of a logo&#10;&#10;Description automatically generated">
            <a:extLst>
              <a:ext uri="{FF2B5EF4-FFF2-40B4-BE49-F238E27FC236}">
                <a16:creationId xmlns:a16="http://schemas.microsoft.com/office/drawing/2014/main" id="{AD73E7DD-6ECE-5D9E-05AF-60F5B5E78F39}"/>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0" name="Rectangle 9">
            <a:extLst>
              <a:ext uri="{FF2B5EF4-FFF2-40B4-BE49-F238E27FC236}">
                <a16:creationId xmlns:a16="http://schemas.microsoft.com/office/drawing/2014/main" id="{52A45CDF-DE70-436C-9F97-E1B5194A2E8D}"/>
              </a:ext>
            </a:extLst>
          </p:cNvPr>
          <p:cNvSpPr/>
          <p:nvPr/>
        </p:nvSpPr>
        <p:spPr>
          <a:xfrm>
            <a:off x="199129" y="161987"/>
            <a:ext cx="4353206" cy="1446550"/>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2000" i="1" spc="122" dirty="0">
              <a:solidFill>
                <a:srgbClr val="5F9A47"/>
              </a:solidFill>
              <a:latin typeface="Tw Cen MT" panose="020B0602020104020603" pitchFamily="34" charset="0"/>
            </a:endParaRPr>
          </a:p>
          <a:p>
            <a:endParaRPr lang="en-US" sz="2000" i="1" spc="122" dirty="0">
              <a:solidFill>
                <a:srgbClr val="5F9A47"/>
              </a:solidFill>
              <a:latin typeface="Tw Cen MT" panose="020B0602020104020603" pitchFamily="34" charset="0"/>
            </a:endParaRPr>
          </a:p>
          <a:p>
            <a:endParaRPr lang="en-US" sz="1600" i="1" spc="122" dirty="0">
              <a:solidFill>
                <a:srgbClr val="5F9A47"/>
              </a:solidFill>
              <a:latin typeface="Tw Cen MT" panose="020B0602020104020603" pitchFamily="34" charset="0"/>
            </a:endParaRPr>
          </a:p>
        </p:txBody>
      </p:sp>
      <p:graphicFrame>
        <p:nvGraphicFramePr>
          <p:cNvPr id="11" name="Chart 10"/>
          <p:cNvGraphicFramePr/>
          <p:nvPr/>
        </p:nvGraphicFramePr>
        <p:xfrm>
          <a:off x="199129" y="931430"/>
          <a:ext cx="11821051" cy="48898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80237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6"/>
            <a:ext cx="6096000" cy="45719"/>
          </a:xfrm>
          <a:prstGeom prst="rect">
            <a:avLst/>
          </a:prstGeom>
          <a:solidFill>
            <a:srgbClr val="0075BF"/>
          </a:solidFill>
        </p:spPr>
        <p:txBody>
          <a:bodyPr/>
          <a:lstStyle/>
          <a:p>
            <a:endParaRPr lang="en-US"/>
          </a:p>
        </p:txBody>
      </p:sp>
      <p:sp>
        <p:nvSpPr>
          <p:cNvPr id="3" name="AutoShape 3"/>
          <p:cNvSpPr/>
          <p:nvPr/>
        </p:nvSpPr>
        <p:spPr>
          <a:xfrm>
            <a:off x="6096000" y="453995"/>
            <a:ext cx="6096000" cy="77243"/>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Cal-PASS Plus LaunchBoard </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RHT Student Employment Outcomes</a:t>
            </a:r>
          </a:p>
        </p:txBody>
      </p:sp>
      <p:pic>
        <p:nvPicPr>
          <p:cNvPr id="4" name="Picture 3">
            <a:extLst>
              <a:ext uri="{FF2B5EF4-FFF2-40B4-BE49-F238E27FC236}">
                <a16:creationId xmlns:a16="http://schemas.microsoft.com/office/drawing/2014/main" id="{9E8E3141-27D8-CDAE-F892-466F16082605}"/>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5" name="Picture 4" descr="A close up of a logo&#10;&#10;Description automatically generated">
            <a:extLst>
              <a:ext uri="{FF2B5EF4-FFF2-40B4-BE49-F238E27FC236}">
                <a16:creationId xmlns:a16="http://schemas.microsoft.com/office/drawing/2014/main" id="{AD73E7DD-6ECE-5D9E-05AF-60F5B5E78F39}"/>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0" name="Rectangle 9">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graphicFrame>
        <p:nvGraphicFramePr>
          <p:cNvPr id="11" name="Chart 10"/>
          <p:cNvGraphicFramePr/>
          <p:nvPr/>
        </p:nvGraphicFramePr>
        <p:xfrm>
          <a:off x="199129" y="1147707"/>
          <a:ext cx="11821051" cy="46599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2274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6404005"/>
            <a:ext cx="6096000" cy="71621"/>
          </a:xfrm>
          <a:prstGeom prst="rect">
            <a:avLst/>
          </a:prstGeom>
          <a:solidFill>
            <a:srgbClr val="0075BF"/>
          </a:solidFill>
        </p:spPr>
        <p:txBody>
          <a:bodyPr/>
          <a:lstStyle/>
          <a:p>
            <a:endParaRPr lang="en-US"/>
          </a:p>
        </p:txBody>
      </p:sp>
      <p:sp>
        <p:nvSpPr>
          <p:cNvPr id="3" name="AutoShape 3"/>
          <p:cNvSpPr/>
          <p:nvPr/>
        </p:nvSpPr>
        <p:spPr>
          <a:xfrm flipV="1">
            <a:off x="6096000" y="531238"/>
            <a:ext cx="6096000" cy="86964"/>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Cal-PASS Plus LaunchBoard </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RHT Student Employment Outcomes</a:t>
            </a:r>
          </a:p>
        </p:txBody>
      </p:sp>
      <p:pic>
        <p:nvPicPr>
          <p:cNvPr id="4" name="Picture 3">
            <a:extLst>
              <a:ext uri="{FF2B5EF4-FFF2-40B4-BE49-F238E27FC236}">
                <a16:creationId xmlns:a16="http://schemas.microsoft.com/office/drawing/2014/main" id="{9E8E3141-27D8-CDAE-F892-466F16082605}"/>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5" name="Picture 4" descr="A close up of a logo&#10;&#10;Description automatically generated">
            <a:extLst>
              <a:ext uri="{FF2B5EF4-FFF2-40B4-BE49-F238E27FC236}">
                <a16:creationId xmlns:a16="http://schemas.microsoft.com/office/drawing/2014/main" id="{AD73E7DD-6ECE-5D9E-05AF-60F5B5E78F39}"/>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0" name="Rectangle 9">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graphicFrame>
        <p:nvGraphicFramePr>
          <p:cNvPr id="12" name="Chart 11"/>
          <p:cNvGraphicFramePr/>
          <p:nvPr/>
        </p:nvGraphicFramePr>
        <p:xfrm>
          <a:off x="294601" y="1015838"/>
          <a:ext cx="11725579" cy="48054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1704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6404005"/>
            <a:ext cx="6096000" cy="71621"/>
          </a:xfrm>
          <a:prstGeom prst="rect">
            <a:avLst/>
          </a:prstGeom>
          <a:solidFill>
            <a:srgbClr val="0075BF"/>
          </a:solidFill>
        </p:spPr>
        <p:txBody>
          <a:bodyPr/>
          <a:lstStyle/>
          <a:p>
            <a:endParaRPr lang="en-US"/>
          </a:p>
        </p:txBody>
      </p:sp>
      <p:sp>
        <p:nvSpPr>
          <p:cNvPr id="3" name="AutoShape 3"/>
          <p:cNvSpPr/>
          <p:nvPr/>
        </p:nvSpPr>
        <p:spPr>
          <a:xfrm>
            <a:off x="6096000" y="492617"/>
            <a:ext cx="6095999" cy="45719"/>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Cal-PASS Plus LaunchBoard </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RHT Student Employment Outcomes</a:t>
            </a:r>
          </a:p>
        </p:txBody>
      </p:sp>
      <p:pic>
        <p:nvPicPr>
          <p:cNvPr id="4" name="Picture 3">
            <a:extLst>
              <a:ext uri="{FF2B5EF4-FFF2-40B4-BE49-F238E27FC236}">
                <a16:creationId xmlns:a16="http://schemas.microsoft.com/office/drawing/2014/main" id="{9E8E3141-27D8-CDAE-F892-466F16082605}"/>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5" name="Picture 4" descr="A close up of a logo&#10;&#10;Description automatically generated">
            <a:extLst>
              <a:ext uri="{FF2B5EF4-FFF2-40B4-BE49-F238E27FC236}">
                <a16:creationId xmlns:a16="http://schemas.microsoft.com/office/drawing/2014/main" id="{AD73E7DD-6ECE-5D9E-05AF-60F5B5E78F39}"/>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graphicFrame>
        <p:nvGraphicFramePr>
          <p:cNvPr id="11" name="Chart 10"/>
          <p:cNvGraphicFramePr/>
          <p:nvPr/>
        </p:nvGraphicFramePr>
        <p:xfrm>
          <a:off x="0" y="831834"/>
          <a:ext cx="12191999" cy="5277274"/>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6A20C88B-7C86-B3BB-F7B3-1A788E419FB9}"/>
              </a:ext>
            </a:extLst>
          </p:cNvPr>
          <p:cNvSpPr txBox="1"/>
          <p:nvPr/>
        </p:nvSpPr>
        <p:spPr>
          <a:xfrm>
            <a:off x="84084" y="156526"/>
            <a:ext cx="10825654" cy="584775"/>
          </a:xfrm>
          <a:prstGeom prst="rect">
            <a:avLst/>
          </a:prstGeom>
          <a:noFill/>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spTree>
    <p:extLst>
      <p:ext uri="{BB962C8B-B14F-4D97-AF65-F5344CB8AC3E}">
        <p14:creationId xmlns:p14="http://schemas.microsoft.com/office/powerpoint/2010/main" val="3823460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6096000" y="492617"/>
            <a:ext cx="6096000" cy="53964"/>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Target RHT Occupations</a:t>
            </a:r>
          </a:p>
        </p:txBody>
      </p:sp>
      <p:sp>
        <p:nvSpPr>
          <p:cNvPr id="8" name="TextBox 7">
            <a:extLst>
              <a:ext uri="{FF2B5EF4-FFF2-40B4-BE49-F238E27FC236}">
                <a16:creationId xmlns:a16="http://schemas.microsoft.com/office/drawing/2014/main" id="{F4533AB7-9624-4602-8B9F-21CCA9ACD5EC}"/>
              </a:ext>
            </a:extLst>
          </p:cNvPr>
          <p:cNvSpPr txBox="1"/>
          <p:nvPr/>
        </p:nvSpPr>
        <p:spPr>
          <a:xfrm>
            <a:off x="6071739" y="623651"/>
            <a:ext cx="7663693" cy="307777"/>
          </a:xfrm>
          <a:prstGeom prst="rect">
            <a:avLst/>
          </a:prstGeom>
          <a:noFill/>
        </p:spPr>
        <p:txBody>
          <a:bodyPr wrap="square" rtlCol="0">
            <a:spAutoFit/>
          </a:bodyPr>
          <a:lstStyle/>
          <a:p>
            <a:r>
              <a:rPr lang="en-US" sz="1400" i="1" dirty="0">
                <a:latin typeface="Tw Cen MT" panose="020B0602020104020603" pitchFamily="34" charset="0"/>
              </a:rPr>
              <a:t>Source: Lightcast, datarun 2023.3</a:t>
            </a:r>
          </a:p>
        </p:txBody>
      </p:sp>
      <p:sp>
        <p:nvSpPr>
          <p:cNvPr id="2" name="TextBox 1"/>
          <p:cNvSpPr txBox="1"/>
          <p:nvPr/>
        </p:nvSpPr>
        <p:spPr>
          <a:xfrm>
            <a:off x="2992532" y="6476347"/>
            <a:ext cx="6206937" cy="400110"/>
          </a:xfrm>
          <a:prstGeom prst="rect">
            <a:avLst/>
          </a:prstGeom>
          <a:noFill/>
        </p:spPr>
        <p:txBody>
          <a:bodyPr wrap="square" rtlCol="0">
            <a:spAutoFit/>
          </a:bodyPr>
          <a:lstStyle/>
          <a:p>
            <a:r>
              <a:rPr lang="en-US" sz="2000" b="1" dirty="0">
                <a:latin typeface="Tw Cen MT" panose="020B0602020104020603" pitchFamily="34" charset="0"/>
              </a:rPr>
              <a:t>LA County Self-Sufficiency Standard Wage: $18.10/hour</a:t>
            </a:r>
          </a:p>
        </p:txBody>
      </p:sp>
      <p:graphicFrame>
        <p:nvGraphicFramePr>
          <p:cNvPr id="5" name="Table 4"/>
          <p:cNvGraphicFramePr>
            <a:graphicFrameLocks noGrp="1"/>
          </p:cNvGraphicFramePr>
          <p:nvPr/>
        </p:nvGraphicFramePr>
        <p:xfrm>
          <a:off x="199131" y="1066801"/>
          <a:ext cx="11765341" cy="5409547"/>
        </p:xfrm>
        <a:graphic>
          <a:graphicData uri="http://schemas.openxmlformats.org/drawingml/2006/table">
            <a:tbl>
              <a:tblPr firstRow="1" firstCol="1" bandRow="1">
                <a:tableStyleId>{5C22544A-7EE6-4342-B048-85BDC9FD1C3A}</a:tableStyleId>
              </a:tblPr>
              <a:tblGrid>
                <a:gridCol w="3355438">
                  <a:extLst>
                    <a:ext uri="{9D8B030D-6E8A-4147-A177-3AD203B41FA5}">
                      <a16:colId xmlns:a16="http://schemas.microsoft.com/office/drawing/2014/main" val="3374887785"/>
                    </a:ext>
                  </a:extLst>
                </a:gridCol>
                <a:gridCol w="1107583">
                  <a:extLst>
                    <a:ext uri="{9D8B030D-6E8A-4147-A177-3AD203B41FA5}">
                      <a16:colId xmlns:a16="http://schemas.microsoft.com/office/drawing/2014/main" val="2292807890"/>
                    </a:ext>
                  </a:extLst>
                </a:gridCol>
                <a:gridCol w="953037">
                  <a:extLst>
                    <a:ext uri="{9D8B030D-6E8A-4147-A177-3AD203B41FA5}">
                      <a16:colId xmlns:a16="http://schemas.microsoft.com/office/drawing/2014/main" val="737598273"/>
                    </a:ext>
                  </a:extLst>
                </a:gridCol>
                <a:gridCol w="1107583">
                  <a:extLst>
                    <a:ext uri="{9D8B030D-6E8A-4147-A177-3AD203B41FA5}">
                      <a16:colId xmlns:a16="http://schemas.microsoft.com/office/drawing/2014/main" val="4238697739"/>
                    </a:ext>
                  </a:extLst>
                </a:gridCol>
                <a:gridCol w="1300766">
                  <a:extLst>
                    <a:ext uri="{9D8B030D-6E8A-4147-A177-3AD203B41FA5}">
                      <a16:colId xmlns:a16="http://schemas.microsoft.com/office/drawing/2014/main" val="2471612966"/>
                    </a:ext>
                  </a:extLst>
                </a:gridCol>
                <a:gridCol w="1339403">
                  <a:extLst>
                    <a:ext uri="{9D8B030D-6E8A-4147-A177-3AD203B41FA5}">
                      <a16:colId xmlns:a16="http://schemas.microsoft.com/office/drawing/2014/main" val="3236052518"/>
                    </a:ext>
                  </a:extLst>
                </a:gridCol>
                <a:gridCol w="1210614">
                  <a:extLst>
                    <a:ext uri="{9D8B030D-6E8A-4147-A177-3AD203B41FA5}">
                      <a16:colId xmlns:a16="http://schemas.microsoft.com/office/drawing/2014/main" val="2628669219"/>
                    </a:ext>
                  </a:extLst>
                </a:gridCol>
                <a:gridCol w="1390917">
                  <a:extLst>
                    <a:ext uri="{9D8B030D-6E8A-4147-A177-3AD203B41FA5}">
                      <a16:colId xmlns:a16="http://schemas.microsoft.com/office/drawing/2014/main" val="699631084"/>
                    </a:ext>
                  </a:extLst>
                </a:gridCol>
              </a:tblGrid>
              <a:tr h="785183">
                <a:tc>
                  <a:txBody>
                    <a:bodyPr/>
                    <a:lstStyle/>
                    <a:p>
                      <a:pPr marL="0" marR="0">
                        <a:lnSpc>
                          <a:spcPct val="107000"/>
                        </a:lnSpc>
                        <a:spcBef>
                          <a:spcPts val="0"/>
                        </a:spcBef>
                        <a:spcAft>
                          <a:spcPts val="0"/>
                        </a:spcAft>
                      </a:pPr>
                      <a:r>
                        <a:rPr lang="en-US" sz="1400" dirty="0">
                          <a:effectLst/>
                          <a:latin typeface="Tw Cen MT" panose="020B0602020104020603" pitchFamily="34" charset="0"/>
                        </a:rPr>
                        <a:t>Occupation</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400" dirty="0">
                          <a:effectLst/>
                          <a:latin typeface="Tw Cen MT" panose="020B0602020104020603" pitchFamily="34" charset="0"/>
                        </a:rPr>
                        <a:t>2022 Jobs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400" dirty="0">
                          <a:effectLst/>
                          <a:latin typeface="Tw Cen MT" panose="020B0602020104020603" pitchFamily="34" charset="0"/>
                        </a:rPr>
                        <a:t>2027 Jobs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400" dirty="0">
                          <a:effectLst/>
                          <a:latin typeface="Tw Cen MT" panose="020B0602020104020603" pitchFamily="34" charset="0"/>
                        </a:rPr>
                        <a:t>2022 - 2027 % Change</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400" dirty="0">
                          <a:effectLst/>
                          <a:latin typeface="Tw Cen MT" panose="020B0602020104020603" pitchFamily="34" charset="0"/>
                        </a:rPr>
                        <a:t>Avg. Annual Openings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400" dirty="0">
                          <a:effectLst/>
                          <a:latin typeface="Tw Cen MT" panose="020B0602020104020603" pitchFamily="34" charset="0"/>
                        </a:rPr>
                        <a:t>Entry-Level Hourly Earnings</a:t>
                      </a:r>
                      <a:endParaRPr lang="en-US" sz="1600" dirty="0">
                        <a:effectLst/>
                        <a:latin typeface="Tw Cen MT" panose="020B0602020104020603" pitchFamily="34" charset="0"/>
                      </a:endParaRPr>
                    </a:p>
                    <a:p>
                      <a:pPr marL="0" marR="0" algn="ctr">
                        <a:lnSpc>
                          <a:spcPct val="107000"/>
                        </a:lnSpc>
                        <a:spcBef>
                          <a:spcPts val="0"/>
                        </a:spcBef>
                        <a:spcAft>
                          <a:spcPts val="0"/>
                        </a:spcAft>
                      </a:pPr>
                      <a:r>
                        <a:rPr lang="en-US" sz="1400" dirty="0">
                          <a:effectLst/>
                          <a:latin typeface="Tw Cen MT" panose="020B0602020104020603" pitchFamily="34" charset="0"/>
                        </a:rPr>
                        <a:t>(25th Percentile)</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400" dirty="0">
                          <a:effectLst/>
                          <a:latin typeface="Tw Cen MT" panose="020B0602020104020603" pitchFamily="34" charset="0"/>
                        </a:rPr>
                        <a:t>Median Hourly Earnings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400" dirty="0">
                          <a:effectLst/>
                          <a:latin typeface="Tw Cen MT" panose="020B0602020104020603" pitchFamily="34" charset="0"/>
                        </a:rPr>
                        <a:t>Experienced Hourly Earnings</a:t>
                      </a:r>
                      <a:endParaRPr lang="en-US" sz="1600" dirty="0">
                        <a:effectLst/>
                        <a:latin typeface="Tw Cen MT" panose="020B0602020104020603" pitchFamily="34" charset="0"/>
                      </a:endParaRPr>
                    </a:p>
                    <a:p>
                      <a:pPr marL="0" marR="0" algn="ctr">
                        <a:lnSpc>
                          <a:spcPct val="107000"/>
                        </a:lnSpc>
                        <a:spcBef>
                          <a:spcPts val="0"/>
                        </a:spcBef>
                        <a:spcAft>
                          <a:spcPts val="0"/>
                        </a:spcAft>
                      </a:pPr>
                      <a:r>
                        <a:rPr lang="en-US" sz="1400" dirty="0">
                          <a:effectLst/>
                          <a:latin typeface="Tw Cen MT" panose="020B0602020104020603" pitchFamily="34" charset="0"/>
                        </a:rPr>
                        <a:t>(75th Percentile)</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3333437036"/>
                  </a:ext>
                </a:extLst>
              </a:tr>
              <a:tr h="314155">
                <a:tc>
                  <a:txBody>
                    <a:bodyPr/>
                    <a:lstStyle/>
                    <a:p>
                      <a:pPr marL="0" marR="0">
                        <a:lnSpc>
                          <a:spcPct val="107000"/>
                        </a:lnSpc>
                        <a:spcBef>
                          <a:spcPts val="0"/>
                        </a:spcBef>
                        <a:spcAft>
                          <a:spcPts val="0"/>
                        </a:spcAft>
                      </a:pPr>
                      <a:r>
                        <a:rPr lang="en-US" sz="1800" b="0" dirty="0">
                          <a:effectLst/>
                          <a:latin typeface="Tw Cen MT" panose="020B0602020104020603" pitchFamily="34" charset="0"/>
                        </a:rPr>
                        <a:t>Food Service Managers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12,815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13,789</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8%</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1,865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$19.14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$27.53</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$36.29</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2232184227"/>
                  </a:ext>
                </a:extLst>
              </a:tr>
              <a:tr h="314155">
                <a:tc>
                  <a:txBody>
                    <a:bodyPr/>
                    <a:lstStyle/>
                    <a:p>
                      <a:pPr marL="0" marR="0">
                        <a:lnSpc>
                          <a:spcPct val="107000"/>
                        </a:lnSpc>
                        <a:spcBef>
                          <a:spcPts val="0"/>
                        </a:spcBef>
                        <a:spcAft>
                          <a:spcPts val="0"/>
                        </a:spcAft>
                      </a:pPr>
                      <a:r>
                        <a:rPr lang="en-US" sz="1800" b="0" dirty="0">
                          <a:effectLst/>
                          <a:latin typeface="Tw Cen MT" panose="020B0602020104020603" pitchFamily="34" charset="0"/>
                        </a:rPr>
                        <a:t>Flight Attendants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8,692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9,974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1,518</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$26.07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$32.95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$39.94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1490469478"/>
                  </a:ext>
                </a:extLst>
              </a:tr>
              <a:tr h="612781">
                <a:tc>
                  <a:txBody>
                    <a:bodyPr/>
                    <a:lstStyle/>
                    <a:p>
                      <a:pPr marL="0" marR="0">
                        <a:lnSpc>
                          <a:spcPct val="107000"/>
                        </a:lnSpc>
                        <a:spcBef>
                          <a:spcPts val="0"/>
                        </a:spcBef>
                        <a:spcAft>
                          <a:spcPts val="0"/>
                        </a:spcAft>
                      </a:pPr>
                      <a:r>
                        <a:rPr lang="en-US" sz="1800" b="0" dirty="0">
                          <a:effectLst/>
                          <a:latin typeface="Tw Cen MT" panose="020B0602020104020603" pitchFamily="34" charset="0"/>
                        </a:rPr>
                        <a:t>Reservation and Transportation Ticket Agents and Travel Clerks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7,145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7,412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effectLst/>
                          <a:latin typeface="Tw Cen MT" panose="020B0602020104020603" pitchFamily="34" charset="0"/>
                        </a:rPr>
                        <a:t>4%</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922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solidFill>
                            <a:srgbClr val="FF0000"/>
                          </a:solidFill>
                          <a:effectLst/>
                          <a:latin typeface="Tw Cen MT" panose="020B0602020104020603" pitchFamily="34" charset="0"/>
                        </a:rPr>
                        <a:t>$17.64</a:t>
                      </a:r>
                      <a:endParaRPr lang="en-US" sz="18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$18.22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effectLst/>
                          <a:latin typeface="Tw Cen MT" panose="020B0602020104020603" pitchFamily="34" charset="0"/>
                        </a:rPr>
                        <a:t>$23.06</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3189077796"/>
                  </a:ext>
                </a:extLst>
              </a:tr>
              <a:tr h="314155">
                <a:tc>
                  <a:txBody>
                    <a:bodyPr/>
                    <a:lstStyle/>
                    <a:p>
                      <a:pPr marL="0" marR="0">
                        <a:lnSpc>
                          <a:spcPct val="107000"/>
                        </a:lnSpc>
                        <a:spcBef>
                          <a:spcPts val="0"/>
                        </a:spcBef>
                        <a:spcAft>
                          <a:spcPts val="0"/>
                        </a:spcAft>
                      </a:pPr>
                      <a:r>
                        <a:rPr lang="en-US" sz="1800" b="0" dirty="0">
                          <a:effectLst/>
                          <a:latin typeface="Tw Cen MT" panose="020B0602020104020603" pitchFamily="34" charset="0"/>
                        </a:rPr>
                        <a:t>Chefs and Head Cooks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5,781</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6,519</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13%</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967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$22.37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$30.54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$39.73</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3908766308"/>
                  </a:ext>
                </a:extLst>
              </a:tr>
              <a:tr h="628310">
                <a:tc>
                  <a:txBody>
                    <a:bodyPr/>
                    <a:lstStyle/>
                    <a:p>
                      <a:pPr marL="0" marR="0">
                        <a:lnSpc>
                          <a:spcPct val="107000"/>
                        </a:lnSpc>
                        <a:spcBef>
                          <a:spcPts val="0"/>
                        </a:spcBef>
                        <a:spcAft>
                          <a:spcPts val="0"/>
                        </a:spcAft>
                      </a:pPr>
                      <a:r>
                        <a:rPr lang="en-US" sz="1800" b="0" dirty="0">
                          <a:effectLst/>
                          <a:latin typeface="Tw Cen MT" panose="020B0602020104020603" pitchFamily="34" charset="0"/>
                        </a:rPr>
                        <a:t>Merchandise Displayers and Window Trimmers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5,684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5,932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731</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solidFill>
                            <a:srgbClr val="FF0000"/>
                          </a:solidFill>
                          <a:effectLst/>
                          <a:latin typeface="Tw Cen MT" panose="020B0602020104020603" pitchFamily="34" charset="0"/>
                        </a:rPr>
                        <a:t>$17.51</a:t>
                      </a:r>
                      <a:endParaRPr lang="en-US" sz="18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effectLst/>
                          <a:latin typeface="Tw Cen MT" panose="020B0602020104020603" pitchFamily="34" charset="0"/>
                        </a:rPr>
                        <a:t>$19.12</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$22.18</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2266219444"/>
                  </a:ext>
                </a:extLst>
              </a:tr>
              <a:tr h="314155">
                <a:tc>
                  <a:txBody>
                    <a:bodyPr/>
                    <a:lstStyle/>
                    <a:p>
                      <a:pPr marL="0" marR="0">
                        <a:lnSpc>
                          <a:spcPct val="107000"/>
                        </a:lnSpc>
                        <a:spcBef>
                          <a:spcPts val="0"/>
                        </a:spcBef>
                        <a:spcAft>
                          <a:spcPts val="0"/>
                        </a:spcAft>
                      </a:pPr>
                      <a:r>
                        <a:rPr lang="en-US" sz="1800" b="0" dirty="0">
                          <a:effectLst/>
                          <a:latin typeface="Tw Cen MT" panose="020B0602020104020603" pitchFamily="34" charset="0"/>
                        </a:rPr>
                        <a:t>Interior Designers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4,718</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5,071</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491</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$25.12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$34.38</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$46.08</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2784764676"/>
                  </a:ext>
                </a:extLst>
              </a:tr>
              <a:tr h="314155">
                <a:tc>
                  <a:txBody>
                    <a:bodyPr/>
                    <a:lstStyle/>
                    <a:p>
                      <a:pPr marL="0" marR="0">
                        <a:lnSpc>
                          <a:spcPct val="107000"/>
                        </a:lnSpc>
                        <a:spcBef>
                          <a:spcPts val="0"/>
                        </a:spcBef>
                        <a:spcAft>
                          <a:spcPts val="0"/>
                        </a:spcAft>
                      </a:pPr>
                      <a:r>
                        <a:rPr lang="en-US" sz="1800" b="0" dirty="0">
                          <a:effectLst/>
                          <a:latin typeface="Tw Cen MT" panose="020B0602020104020603" pitchFamily="34" charset="0"/>
                        </a:rPr>
                        <a:t>Fashion Designers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4,524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4,296</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solidFill>
                            <a:srgbClr val="FF0000"/>
                          </a:solidFill>
                          <a:effectLst/>
                          <a:latin typeface="Tw Cen MT" panose="020B0602020104020603" pitchFamily="34" charset="0"/>
                        </a:rPr>
                        <a:t> (5%)</a:t>
                      </a:r>
                      <a:endParaRPr lang="en-US" sz="18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439</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$29.10</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$38.33</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$52.34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4287097340"/>
                  </a:ext>
                </a:extLst>
              </a:tr>
              <a:tr h="576469">
                <a:tc>
                  <a:txBody>
                    <a:bodyPr/>
                    <a:lstStyle/>
                    <a:p>
                      <a:pPr marL="0" marR="0">
                        <a:lnSpc>
                          <a:spcPct val="107000"/>
                        </a:lnSpc>
                        <a:spcBef>
                          <a:spcPts val="0"/>
                        </a:spcBef>
                        <a:spcAft>
                          <a:spcPts val="0"/>
                        </a:spcAft>
                      </a:pPr>
                      <a:r>
                        <a:rPr lang="en-US" sz="1800" b="0" dirty="0">
                          <a:effectLst/>
                          <a:latin typeface="Tw Cen MT" panose="020B0602020104020603" pitchFamily="34" charset="0"/>
                        </a:rPr>
                        <a:t>Meeting, Convention, and Event Planners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4,411</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4,954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589</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$22.16</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$29.41</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$39.72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2891716603"/>
                  </a:ext>
                </a:extLst>
              </a:tr>
              <a:tr h="293564">
                <a:tc>
                  <a:txBody>
                    <a:bodyPr/>
                    <a:lstStyle/>
                    <a:p>
                      <a:pPr marL="0" marR="0">
                        <a:lnSpc>
                          <a:spcPct val="107000"/>
                        </a:lnSpc>
                        <a:spcBef>
                          <a:spcPts val="0"/>
                        </a:spcBef>
                        <a:spcAft>
                          <a:spcPts val="0"/>
                        </a:spcAft>
                      </a:pPr>
                      <a:r>
                        <a:rPr lang="en-US" sz="1800" b="0" dirty="0">
                          <a:effectLst/>
                          <a:latin typeface="Tw Cen MT" panose="020B0602020104020603" pitchFamily="34" charset="0"/>
                        </a:rPr>
                        <a:t>Travel Agents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2,149</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1,775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solidFill>
                            <a:srgbClr val="FF0000"/>
                          </a:solidFill>
                          <a:effectLst/>
                          <a:latin typeface="Tw Cen MT" panose="020B0602020104020603" pitchFamily="34" charset="0"/>
                        </a:rPr>
                        <a:t> (17%)</a:t>
                      </a:r>
                      <a:endParaRPr lang="en-US" sz="18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253</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$20.37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$24.57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$31.12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1718313705"/>
                  </a:ext>
                </a:extLst>
              </a:tr>
              <a:tr h="314155">
                <a:tc>
                  <a:txBody>
                    <a:bodyPr/>
                    <a:lstStyle/>
                    <a:p>
                      <a:pPr marL="0" marR="0">
                        <a:lnSpc>
                          <a:spcPct val="107000"/>
                        </a:lnSpc>
                        <a:spcBef>
                          <a:spcPts val="0"/>
                        </a:spcBef>
                        <a:spcAft>
                          <a:spcPts val="0"/>
                        </a:spcAft>
                      </a:pPr>
                      <a:r>
                        <a:rPr lang="en-US" sz="1800" b="0" dirty="0">
                          <a:effectLst/>
                          <a:latin typeface="Tw Cen MT" panose="020B0602020104020603" pitchFamily="34" charset="0"/>
                        </a:rPr>
                        <a:t>Tour and Travel Guides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1,889</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1,887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effectLst/>
                          <a:latin typeface="Tw Cen MT" panose="020B0602020104020603" pitchFamily="34" charset="0"/>
                        </a:rPr>
                        <a:t> </a:t>
                      </a:r>
                      <a:r>
                        <a:rPr lang="en-US" sz="1800" dirty="0">
                          <a:solidFill>
                            <a:srgbClr val="FF0000"/>
                          </a:solidFill>
                          <a:effectLst/>
                          <a:latin typeface="Tw Cen MT" panose="020B0602020104020603" pitchFamily="34" charset="0"/>
                        </a:rPr>
                        <a:t>(0%)</a:t>
                      </a:r>
                      <a:endParaRPr lang="en-US" sz="18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367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solidFill>
                            <a:srgbClr val="FF0000"/>
                          </a:solidFill>
                          <a:effectLst/>
                          <a:latin typeface="Tw Cen MT" panose="020B0602020104020603" pitchFamily="34" charset="0"/>
                        </a:rPr>
                        <a:t>$16.85</a:t>
                      </a:r>
                      <a:endParaRPr lang="en-US" sz="18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solidFill>
                            <a:srgbClr val="FF0000"/>
                          </a:solidFill>
                          <a:effectLst/>
                          <a:latin typeface="Tw Cen MT" panose="020B0602020104020603" pitchFamily="34" charset="0"/>
                        </a:rPr>
                        <a:t>$17.91</a:t>
                      </a:r>
                      <a:endParaRPr lang="en-US" sz="18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$22.20</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3920505005"/>
                  </a:ext>
                </a:extLst>
              </a:tr>
              <a:tr h="314155">
                <a:tc>
                  <a:txBody>
                    <a:bodyPr/>
                    <a:lstStyle/>
                    <a:p>
                      <a:pPr marL="0" marR="0">
                        <a:lnSpc>
                          <a:spcPct val="107000"/>
                        </a:lnSpc>
                        <a:spcBef>
                          <a:spcPts val="0"/>
                        </a:spcBef>
                        <a:spcAft>
                          <a:spcPts val="0"/>
                        </a:spcAft>
                      </a:pPr>
                      <a:r>
                        <a:rPr lang="en-US" sz="1800" b="0" dirty="0">
                          <a:effectLst/>
                          <a:latin typeface="Tw Cen MT" panose="020B0602020104020603" pitchFamily="34" charset="0"/>
                        </a:rPr>
                        <a:t>Lodging Managers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1,214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1,302</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167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$19.73</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$28.55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$43.54</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3099609363"/>
                  </a:ext>
                </a:extLst>
              </a:tr>
              <a:tr h="314155">
                <a:tc>
                  <a:txBody>
                    <a:bodyPr/>
                    <a:lstStyle/>
                    <a:p>
                      <a:pPr marL="0" marR="0">
                        <a:lnSpc>
                          <a:spcPct val="107000"/>
                        </a:lnSpc>
                        <a:spcBef>
                          <a:spcPts val="0"/>
                        </a:spcBef>
                        <a:spcAft>
                          <a:spcPts val="0"/>
                        </a:spcAft>
                      </a:pPr>
                      <a:r>
                        <a:rPr lang="en-US" sz="1800" b="0" dirty="0">
                          <a:effectLst/>
                          <a:latin typeface="Tw Cen MT" panose="020B0602020104020603" pitchFamily="34" charset="0"/>
                        </a:rPr>
                        <a:t>Gambling Managers</a:t>
                      </a:r>
                      <a:endParaRPr lang="en-US" sz="18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116</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115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solidFill>
                            <a:srgbClr val="FF0000"/>
                          </a:solidFill>
                          <a:effectLst/>
                          <a:latin typeface="Tw Cen MT" panose="020B0602020104020603" pitchFamily="34" charset="0"/>
                        </a:rPr>
                        <a:t> (1%)</a:t>
                      </a:r>
                      <a:endParaRPr lang="en-US" sz="18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13</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$44.41</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a:effectLst/>
                          <a:latin typeface="Tw Cen MT" panose="020B0602020104020603" pitchFamily="34" charset="0"/>
                        </a:rPr>
                        <a:t>$49.51</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tc>
                  <a:txBody>
                    <a:bodyPr/>
                    <a:lstStyle/>
                    <a:p>
                      <a:pPr marL="0" marR="0" algn="ctr">
                        <a:lnSpc>
                          <a:spcPct val="107000"/>
                        </a:lnSpc>
                        <a:spcBef>
                          <a:spcPts val="0"/>
                        </a:spcBef>
                        <a:spcAft>
                          <a:spcPts val="0"/>
                        </a:spcAft>
                      </a:pPr>
                      <a:r>
                        <a:rPr lang="en-US" sz="1800" dirty="0">
                          <a:effectLst/>
                          <a:latin typeface="Tw Cen MT" panose="020B0602020104020603" pitchFamily="34" charset="0"/>
                        </a:rPr>
                        <a:t>$66.91</a:t>
                      </a:r>
                      <a:endParaRPr lang="en-US" sz="1800" dirty="0">
                        <a:effectLst/>
                        <a:latin typeface="Tw Cen MT" panose="020B0602020104020603" pitchFamily="34" charset="0"/>
                        <a:ea typeface="Calibri" panose="020F0502020204030204" pitchFamily="34" charset="0"/>
                        <a:cs typeface="Times New Roman" panose="02020603050405020304" pitchFamily="18" charset="0"/>
                      </a:endParaRPr>
                    </a:p>
                  </a:txBody>
                  <a:tcPr marL="28786" marR="28786" marT="0" marB="0" anchor="ctr"/>
                </a:tc>
                <a:extLst>
                  <a:ext uri="{0D108BD9-81ED-4DB2-BD59-A6C34878D82A}">
                    <a16:rowId xmlns:a16="http://schemas.microsoft.com/office/drawing/2014/main" val="1759769431"/>
                  </a:ext>
                </a:extLst>
              </a:tr>
            </a:tbl>
          </a:graphicData>
        </a:graphic>
      </p:graphicFrame>
      <p:sp>
        <p:nvSpPr>
          <p:cNvPr id="6" name="TextBox 5">
            <a:extLst>
              <a:ext uri="{FF2B5EF4-FFF2-40B4-BE49-F238E27FC236}">
                <a16:creationId xmlns:a16="http://schemas.microsoft.com/office/drawing/2014/main" id="{E0768B83-740A-9C22-DD10-1DA0738E4CCF}"/>
              </a:ext>
            </a:extLst>
          </p:cNvPr>
          <p:cNvSpPr txBox="1"/>
          <p:nvPr/>
        </p:nvSpPr>
        <p:spPr>
          <a:xfrm>
            <a:off x="164926" y="161986"/>
            <a:ext cx="8460826" cy="584775"/>
          </a:xfrm>
          <a:prstGeom prst="rect">
            <a:avLst/>
          </a:prstGeom>
          <a:noFill/>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spTree>
    <p:extLst>
      <p:ext uri="{BB962C8B-B14F-4D97-AF65-F5344CB8AC3E}">
        <p14:creationId xmlns:p14="http://schemas.microsoft.com/office/powerpoint/2010/main" val="2730127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6"/>
            <a:ext cx="6096000" cy="45719"/>
          </a:xfrm>
          <a:prstGeom prst="rect">
            <a:avLst/>
          </a:prstGeom>
          <a:solidFill>
            <a:srgbClr val="0075BF"/>
          </a:solidFill>
        </p:spPr>
        <p:txBody>
          <a:bodyPr/>
          <a:lstStyle/>
          <a:p>
            <a:endParaRPr lang="en-US"/>
          </a:p>
        </p:txBody>
      </p:sp>
      <p:sp>
        <p:nvSpPr>
          <p:cNvPr id="3" name="AutoShape 3"/>
          <p:cNvSpPr/>
          <p:nvPr/>
        </p:nvSpPr>
        <p:spPr>
          <a:xfrm>
            <a:off x="6096000" y="492617"/>
            <a:ext cx="6096000" cy="125585"/>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Lightcast Job Postings, datarun 2023.3</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Employer Job Postings</a:t>
            </a:r>
          </a:p>
        </p:txBody>
      </p:sp>
      <p:pic>
        <p:nvPicPr>
          <p:cNvPr id="5" name="Picture 4">
            <a:extLst>
              <a:ext uri="{FF2B5EF4-FFF2-40B4-BE49-F238E27FC236}">
                <a16:creationId xmlns:a16="http://schemas.microsoft.com/office/drawing/2014/main" id="{D00E08AB-CA18-A9F7-946D-8174D495C263}"/>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6" name="Picture 5" descr="A close up of a logo&#10;&#10;Description automatically generated">
            <a:extLst>
              <a:ext uri="{FF2B5EF4-FFF2-40B4-BE49-F238E27FC236}">
                <a16:creationId xmlns:a16="http://schemas.microsoft.com/office/drawing/2014/main" id="{6015CE11-0AC6-2839-30F0-D72EAB060C2B}"/>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1" name="Rectangle 10">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sp>
        <p:nvSpPr>
          <p:cNvPr id="7" name="TextBox 6"/>
          <p:cNvSpPr txBox="1"/>
          <p:nvPr/>
        </p:nvSpPr>
        <p:spPr>
          <a:xfrm>
            <a:off x="8160471" y="3349314"/>
            <a:ext cx="3512133" cy="1261884"/>
          </a:xfrm>
          <a:prstGeom prst="rect">
            <a:avLst/>
          </a:prstGeom>
          <a:noFill/>
        </p:spPr>
        <p:txBody>
          <a:bodyPr wrap="square" rtlCol="0">
            <a:spAutoFit/>
          </a:bodyPr>
          <a:lstStyle/>
          <a:p>
            <a:pPr algn="ctr"/>
            <a:r>
              <a:rPr lang="en-US" sz="2800" b="1" dirty="0">
                <a:latin typeface="Tw Cen MT" panose="020B0602020104020603" pitchFamily="34" charset="0"/>
              </a:rPr>
              <a:t>24,354 online job postings</a:t>
            </a:r>
          </a:p>
          <a:p>
            <a:pPr algn="ctr"/>
            <a:r>
              <a:rPr lang="en-US" sz="2000" dirty="0">
                <a:latin typeface="Tw Cen MT" panose="020B0602020104020603" pitchFamily="34" charset="0"/>
              </a:rPr>
              <a:t>Oct 2022 – Sep 2023</a:t>
            </a:r>
          </a:p>
        </p:txBody>
      </p:sp>
      <p:graphicFrame>
        <p:nvGraphicFramePr>
          <p:cNvPr id="13" name="Chart 12"/>
          <p:cNvGraphicFramePr/>
          <p:nvPr/>
        </p:nvGraphicFramePr>
        <p:xfrm>
          <a:off x="294600" y="1279207"/>
          <a:ext cx="11897399" cy="50145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7128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31416"/>
            <a:ext cx="6096000" cy="72590"/>
          </a:xfrm>
          <a:prstGeom prst="rect">
            <a:avLst/>
          </a:prstGeom>
          <a:solidFill>
            <a:srgbClr val="0075BF"/>
          </a:solidFill>
        </p:spPr>
        <p:txBody>
          <a:bodyPr/>
          <a:lstStyle/>
          <a:p>
            <a:endParaRPr lang="en-US"/>
          </a:p>
        </p:txBody>
      </p:sp>
      <p:sp>
        <p:nvSpPr>
          <p:cNvPr id="3" name="AutoShape 3"/>
          <p:cNvSpPr/>
          <p:nvPr/>
        </p:nvSpPr>
        <p:spPr>
          <a:xfrm>
            <a:off x="6096000" y="453995"/>
            <a:ext cx="6096000" cy="77243"/>
          </a:xfrm>
          <a:prstGeom prst="rect">
            <a:avLst/>
          </a:prstGeom>
          <a:solidFill>
            <a:srgbClr val="0075BF"/>
          </a:solidFill>
        </p:spPr>
        <p:txBody>
          <a:bodyPr/>
          <a:lstStyle/>
          <a:p>
            <a:endParaRPr lang="en-US"/>
          </a:p>
        </p:txBody>
      </p:sp>
      <p:sp>
        <p:nvSpPr>
          <p:cNvPr id="15" name="TextBox 14">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Lightcast Job Postings, datarun 2023.3</a:t>
            </a:r>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Employer Job Postings</a:t>
            </a:r>
          </a:p>
        </p:txBody>
      </p:sp>
      <p:pic>
        <p:nvPicPr>
          <p:cNvPr id="5" name="Picture 4">
            <a:extLst>
              <a:ext uri="{FF2B5EF4-FFF2-40B4-BE49-F238E27FC236}">
                <a16:creationId xmlns:a16="http://schemas.microsoft.com/office/drawing/2014/main" id="{D00E08AB-CA18-A9F7-946D-8174D495C263}"/>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6" name="Picture 5" descr="A close up of a logo&#10;&#10;Description automatically generated">
            <a:extLst>
              <a:ext uri="{FF2B5EF4-FFF2-40B4-BE49-F238E27FC236}">
                <a16:creationId xmlns:a16="http://schemas.microsoft.com/office/drawing/2014/main" id="{6015CE11-0AC6-2839-30F0-D72EAB060C2B}"/>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1" name="Rectangle 10">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graphicFrame>
        <p:nvGraphicFramePr>
          <p:cNvPr id="8" name="Table 7"/>
          <p:cNvGraphicFramePr>
            <a:graphicFrameLocks noGrp="1"/>
          </p:cNvGraphicFramePr>
          <p:nvPr/>
        </p:nvGraphicFramePr>
        <p:xfrm>
          <a:off x="369177" y="1024366"/>
          <a:ext cx="11453646" cy="4829264"/>
        </p:xfrm>
        <a:graphic>
          <a:graphicData uri="http://schemas.openxmlformats.org/drawingml/2006/table">
            <a:tbl>
              <a:tblPr firstRow="1" firstCol="1" bandRow="1">
                <a:tableStyleId>{1FECB4D8-DB02-4DC6-A0A2-4F2EBAE1DC90}</a:tableStyleId>
              </a:tblPr>
              <a:tblGrid>
                <a:gridCol w="4138429">
                  <a:extLst>
                    <a:ext uri="{9D8B030D-6E8A-4147-A177-3AD203B41FA5}">
                      <a16:colId xmlns:a16="http://schemas.microsoft.com/office/drawing/2014/main" val="2816979372"/>
                    </a:ext>
                  </a:extLst>
                </a:gridCol>
                <a:gridCol w="1584101">
                  <a:extLst>
                    <a:ext uri="{9D8B030D-6E8A-4147-A177-3AD203B41FA5}">
                      <a16:colId xmlns:a16="http://schemas.microsoft.com/office/drawing/2014/main" val="534983889"/>
                    </a:ext>
                  </a:extLst>
                </a:gridCol>
                <a:gridCol w="4310128">
                  <a:extLst>
                    <a:ext uri="{9D8B030D-6E8A-4147-A177-3AD203B41FA5}">
                      <a16:colId xmlns:a16="http://schemas.microsoft.com/office/drawing/2014/main" val="3788209474"/>
                    </a:ext>
                  </a:extLst>
                </a:gridCol>
                <a:gridCol w="1420988">
                  <a:extLst>
                    <a:ext uri="{9D8B030D-6E8A-4147-A177-3AD203B41FA5}">
                      <a16:colId xmlns:a16="http://schemas.microsoft.com/office/drawing/2014/main" val="2909496068"/>
                    </a:ext>
                  </a:extLst>
                </a:gridCol>
              </a:tblGrid>
              <a:tr h="439024">
                <a:tc>
                  <a:txBody>
                    <a:bodyPr/>
                    <a:lstStyle/>
                    <a:p>
                      <a:pPr marL="0" marR="0">
                        <a:lnSpc>
                          <a:spcPct val="107000"/>
                        </a:lnSpc>
                        <a:spcBef>
                          <a:spcPts val="0"/>
                        </a:spcBef>
                        <a:spcAft>
                          <a:spcPts val="0"/>
                        </a:spcAft>
                      </a:pPr>
                      <a:r>
                        <a:rPr lang="en-US" sz="2000">
                          <a:effectLst/>
                          <a:latin typeface="Tw Cen MT" panose="020B0602020104020603" pitchFamily="34" charset="0"/>
                        </a:rPr>
                        <a:t>Job Title</a:t>
                      </a:r>
                      <a:endParaRPr lang="en-US" sz="160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tc>
                <a:tc>
                  <a:txBody>
                    <a:bodyPr/>
                    <a:lstStyle/>
                    <a:p>
                      <a:pPr marL="0" marR="0" algn="ctr">
                        <a:lnSpc>
                          <a:spcPct val="107000"/>
                        </a:lnSpc>
                        <a:spcBef>
                          <a:spcPts val="0"/>
                        </a:spcBef>
                        <a:spcAft>
                          <a:spcPts val="0"/>
                        </a:spcAft>
                      </a:pPr>
                      <a:r>
                        <a:rPr lang="en-US" sz="2000">
                          <a:effectLst/>
                          <a:latin typeface="Tw Cen MT" panose="020B0602020104020603" pitchFamily="34" charset="0"/>
                        </a:rPr>
                        <a:t>Job Ads</a:t>
                      </a:r>
                      <a:endParaRPr lang="en-US" sz="160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Employer</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a:effectLst/>
                          <a:latin typeface="Tw Cen MT" panose="020B0602020104020603" pitchFamily="34" charset="0"/>
                        </a:rPr>
                        <a:t>Job Ads</a:t>
                      </a:r>
                      <a:endParaRPr lang="en-US" sz="160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tc>
                <a:extLst>
                  <a:ext uri="{0D108BD9-81ED-4DB2-BD59-A6C34878D82A}">
                    <a16:rowId xmlns:a16="http://schemas.microsoft.com/office/drawing/2014/main" val="1665208825"/>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General Managers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1,486</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Domino's Pizza</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654</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3336501177"/>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Assistant Managers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a:effectLst/>
                          <a:latin typeface="Tw Cen MT" panose="020B0602020104020603" pitchFamily="34" charset="0"/>
                        </a:rPr>
                        <a:t>1,272</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Pizza Hut</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411</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3804171816"/>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Restaurant Managers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a:effectLst/>
                          <a:latin typeface="Tw Cen MT" panose="020B0602020104020603" pitchFamily="34" charset="0"/>
                        </a:rPr>
                        <a:t>844</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Taco Bell</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332</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1838812112"/>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Assistant General Managers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a:effectLst/>
                          <a:latin typeface="Tw Cen MT" panose="020B0602020104020603" pitchFamily="34" charset="0"/>
                        </a:rPr>
                        <a:t>764</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Restaurant Depot</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328</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2034817897"/>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Retail Merchandisers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a:effectLst/>
                          <a:latin typeface="Tw Cen MT" panose="020B0602020104020603" pitchFamily="34" charset="0"/>
                        </a:rPr>
                        <a:t>654</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Marriott International</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266</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3580275521"/>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Sous Chefs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a:effectLst/>
                          <a:latin typeface="Tw Cen MT" panose="020B0602020104020603" pitchFamily="34" charset="0"/>
                        </a:rPr>
                        <a:t>591</a:t>
                      </a:r>
                      <a:endParaRPr lang="en-US" sz="1600" b="1">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Compass Group</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259</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226484239"/>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Merchandisers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588</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Hilton</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235</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1262815046"/>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Shift Managers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520</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Buffalo Wild Wings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181</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742848160"/>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Assistant Restaurant Managers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426</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McDonald's</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181</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520377968"/>
                  </a:ext>
                </a:extLst>
              </a:tr>
              <a:tr h="439024">
                <a:tc>
                  <a:txBody>
                    <a:bodyPr/>
                    <a:lstStyle/>
                    <a:p>
                      <a:pPr marL="0" marR="0">
                        <a:lnSpc>
                          <a:spcPct val="107000"/>
                        </a:lnSpc>
                        <a:spcBef>
                          <a:spcPts val="0"/>
                        </a:spcBef>
                        <a:spcAft>
                          <a:spcPts val="0"/>
                        </a:spcAft>
                      </a:pPr>
                      <a:r>
                        <a:rPr lang="en-US" sz="2000" b="0" dirty="0">
                          <a:effectLst/>
                          <a:latin typeface="Tw Cen MT" panose="020B0602020104020603" pitchFamily="34" charset="0"/>
                        </a:rPr>
                        <a:t>Restaurant General Managers</a:t>
                      </a:r>
                      <a:endParaRPr lang="en-US" sz="1600" b="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426</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R w="12700"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2000" dirty="0">
                          <a:effectLst/>
                          <a:latin typeface="Tw Cen MT" panose="020B0602020104020603" pitchFamily="34" charset="0"/>
                        </a:rPr>
                        <a:t>The Coca-Cola Company</a:t>
                      </a:r>
                      <a:endParaRPr lang="en-US" sz="1600"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b="1" dirty="0">
                          <a:effectLst/>
                          <a:latin typeface="Tw Cen MT" panose="020B0602020104020603" pitchFamily="34" charset="0"/>
                        </a:rPr>
                        <a:t>154</a:t>
                      </a:r>
                      <a:endParaRPr lang="en-US" sz="1600" b="1" dirty="0">
                        <a:effectLst/>
                        <a:latin typeface="Tw Cen MT" panose="020B0602020104020603" pitchFamily="34" charset="0"/>
                        <a:ea typeface="Calibri" panose="020F0502020204030204" pitchFamily="34" charset="0"/>
                        <a:cs typeface="Times New Roman" panose="02020603050405020304" pitchFamily="18" charset="0"/>
                      </a:endParaRPr>
                    </a:p>
                  </a:txBody>
                  <a:tcPr marL="63372" marR="63372" marT="0" marB="0" anchor="ctr"/>
                </a:tc>
                <a:extLst>
                  <a:ext uri="{0D108BD9-81ED-4DB2-BD59-A6C34878D82A}">
                    <a16:rowId xmlns:a16="http://schemas.microsoft.com/office/drawing/2014/main" val="3253590254"/>
                  </a:ext>
                </a:extLst>
              </a:tr>
            </a:tbl>
          </a:graphicData>
        </a:graphic>
      </p:graphicFrame>
    </p:spTree>
    <p:extLst>
      <p:ext uri="{BB962C8B-B14F-4D97-AF65-F5344CB8AC3E}">
        <p14:creationId xmlns:p14="http://schemas.microsoft.com/office/powerpoint/2010/main" val="354912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4"/>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9"/>
          <p:cNvSpPr txBox="1"/>
          <p:nvPr/>
        </p:nvSpPr>
        <p:spPr>
          <a:xfrm>
            <a:off x="1424708" y="2921000"/>
            <a:ext cx="9243292" cy="288155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42917" indent="-342917">
              <a:lnSpc>
                <a:spcPct val="150000"/>
              </a:lnSpc>
              <a:buAutoNum type="arabicPeriod"/>
            </a:pPr>
            <a:r>
              <a:rPr lang="en-US" sz="2133" dirty="0">
                <a:solidFill>
                  <a:srgbClr val="0075BF"/>
                </a:solidFill>
                <a:latin typeface="Gotham"/>
              </a:rPr>
              <a:t>Data-driven research on the supply and demand for talent</a:t>
            </a:r>
          </a:p>
          <a:p>
            <a:pPr marL="342917" indent="-342917">
              <a:lnSpc>
                <a:spcPct val="150000"/>
              </a:lnSpc>
              <a:buAutoNum type="arabicPeriod"/>
            </a:pPr>
            <a:r>
              <a:rPr lang="en-US" sz="2133" i="0" dirty="0">
                <a:solidFill>
                  <a:srgbClr val="0075BF"/>
                </a:solidFill>
                <a:latin typeface="Gotham"/>
              </a:rPr>
              <a:t>Industry Councils and Regional Program Advisories</a:t>
            </a:r>
          </a:p>
          <a:p>
            <a:pPr marL="342917" indent="-342917">
              <a:lnSpc>
                <a:spcPct val="150000"/>
              </a:lnSpc>
              <a:buAutoNum type="arabicPeriod"/>
            </a:pPr>
            <a:r>
              <a:rPr lang="en-US" sz="2133" dirty="0">
                <a:solidFill>
                  <a:srgbClr val="0075BF"/>
                </a:solidFill>
                <a:latin typeface="Gotham"/>
              </a:rPr>
              <a:t>Developing work-based learning and employment opportunities</a:t>
            </a:r>
          </a:p>
          <a:p>
            <a:pPr>
              <a:lnSpc>
                <a:spcPct val="150000"/>
              </a:lnSpc>
            </a:pPr>
            <a:br>
              <a:rPr lang="en-US" sz="2133" dirty="0">
                <a:solidFill>
                  <a:srgbClr val="0075BF"/>
                </a:solidFill>
                <a:latin typeface="Gotham"/>
              </a:rPr>
            </a:br>
            <a:endParaRPr lang="en-US" sz="2133" i="0" dirty="0">
              <a:solidFill>
                <a:srgbClr val="0075BF"/>
              </a:solidFill>
              <a:latin typeface="Gotham"/>
            </a:endParaRPr>
          </a:p>
          <a:p>
            <a:pPr>
              <a:lnSpc>
                <a:spcPct val="150000"/>
              </a:lnSpc>
            </a:pPr>
            <a:r>
              <a:rPr lang="en-US" sz="2133" i="0" dirty="0">
                <a:solidFill>
                  <a:srgbClr val="0075BF"/>
                </a:solidFill>
                <a:latin typeface="Gotham"/>
              </a:rPr>
              <a:t>For more information, visit: </a:t>
            </a:r>
            <a:r>
              <a:rPr lang="en-US" sz="2133" dirty="0">
                <a:solidFill>
                  <a:srgbClr val="0075BF"/>
                </a:solidFill>
                <a:latin typeface="Gotham"/>
              </a:rPr>
              <a:t>https://losangelesrc.org</a:t>
            </a:r>
            <a:endParaRPr lang="en-US" sz="2133" i="0" dirty="0">
              <a:solidFill>
                <a:srgbClr val="0075BF"/>
              </a:solidFill>
              <a:latin typeface="Gotham"/>
            </a:endParaRPr>
          </a:p>
        </p:txBody>
      </p:sp>
      <p:sp>
        <p:nvSpPr>
          <p:cNvPr id="27" name="TextBox 26">
            <a:extLst>
              <a:ext uri="{FF2B5EF4-FFF2-40B4-BE49-F238E27FC236}">
                <a16:creationId xmlns:a16="http://schemas.microsoft.com/office/drawing/2014/main" id="{DD19AD28-7635-4AEF-B1B6-F3CE5FD229C2}"/>
              </a:ext>
            </a:extLst>
          </p:cNvPr>
          <p:cNvSpPr txBox="1"/>
          <p:nvPr/>
        </p:nvSpPr>
        <p:spPr>
          <a:xfrm>
            <a:off x="766454" y="1743642"/>
            <a:ext cx="10739745" cy="748795"/>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33" b="1" dirty="0">
                <a:solidFill>
                  <a:srgbClr val="0075BF"/>
                </a:solidFill>
                <a:latin typeface="Gotham" panose="020B0604020202020204"/>
              </a:rPr>
              <a:t>The LA-19 is leading industry-education partnerships to collaboratively strengthen our region’s talent development ecosystem</a:t>
            </a:r>
          </a:p>
        </p:txBody>
      </p:sp>
      <p:sp>
        <p:nvSpPr>
          <p:cNvPr id="42" name="AutoShape 3">
            <a:extLst>
              <a:ext uri="{FF2B5EF4-FFF2-40B4-BE49-F238E27FC236}">
                <a16:creationId xmlns:a16="http://schemas.microsoft.com/office/drawing/2014/main" id="{87A86338-85FA-4AD7-8DB2-C2B15E04570C}"/>
              </a:ext>
            </a:extLst>
          </p:cNvPr>
          <p:cNvSpPr/>
          <p:nvPr/>
        </p:nvSpPr>
        <p:spPr>
          <a:xfrm>
            <a:off x="6096000" y="492617"/>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pic>
        <p:nvPicPr>
          <p:cNvPr id="3" name="Picture 2" descr="A screenshot of a cell phone&#10;&#10;Description automatically generated">
            <a:extLst>
              <a:ext uri="{FF2B5EF4-FFF2-40B4-BE49-F238E27FC236}">
                <a16:creationId xmlns:a16="http://schemas.microsoft.com/office/drawing/2014/main" id="{30C324B8-64F8-3F0B-4D18-76553216F5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5" name="Rectangle 4">
            <a:extLst>
              <a:ext uri="{FF2B5EF4-FFF2-40B4-BE49-F238E27FC236}">
                <a16:creationId xmlns:a16="http://schemas.microsoft.com/office/drawing/2014/main" id="{36A47869-D186-6560-3F6C-B5FDC236AF9A}"/>
              </a:ext>
            </a:extLst>
          </p:cNvPr>
          <p:cNvSpPr/>
          <p:nvPr/>
        </p:nvSpPr>
        <p:spPr>
          <a:xfrm>
            <a:off x="304800" y="213203"/>
            <a:ext cx="5791200"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Tree>
    <p:extLst>
      <p:ext uri="{BB962C8B-B14F-4D97-AF65-F5344CB8AC3E}">
        <p14:creationId xmlns:p14="http://schemas.microsoft.com/office/powerpoint/2010/main" val="750046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flipV="1">
            <a:off x="6096000" y="618202"/>
            <a:ext cx="6095999" cy="45719"/>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a:spAutoFit/>
          </a:bodyPr>
          <a:lstStyle/>
          <a:p>
            <a:r>
              <a:rPr lang="en-US" sz="2800" b="1" spc="122" dirty="0">
                <a:solidFill>
                  <a:schemeClr val="accent2"/>
                </a:solidFill>
                <a:latin typeface="Tw Cen MT" panose="020B0602020104020603" pitchFamily="34" charset="0"/>
              </a:rPr>
              <a:t>Employer Job Postings</a:t>
            </a:r>
          </a:p>
        </p:txBody>
      </p:sp>
      <p:sp>
        <p:nvSpPr>
          <p:cNvPr id="7" name="Rectangle 6">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sp>
        <p:nvSpPr>
          <p:cNvPr id="8" name="TextBox 7">
            <a:extLst>
              <a:ext uri="{FF2B5EF4-FFF2-40B4-BE49-F238E27FC236}">
                <a16:creationId xmlns:a16="http://schemas.microsoft.com/office/drawing/2014/main" id="{F4533AB7-9624-4602-8B9F-21CCA9ACD5EC}"/>
              </a:ext>
            </a:extLst>
          </p:cNvPr>
          <p:cNvSpPr txBox="1"/>
          <p:nvPr/>
        </p:nvSpPr>
        <p:spPr>
          <a:xfrm>
            <a:off x="294601" y="6475626"/>
            <a:ext cx="7663693" cy="307777"/>
          </a:xfrm>
          <a:prstGeom prst="rect">
            <a:avLst/>
          </a:prstGeom>
          <a:noFill/>
        </p:spPr>
        <p:txBody>
          <a:bodyPr wrap="square" rtlCol="0">
            <a:spAutoFit/>
          </a:bodyPr>
          <a:lstStyle/>
          <a:p>
            <a:r>
              <a:rPr lang="en-US" sz="1400" i="1" dirty="0">
                <a:latin typeface="Tw Cen MT" panose="020B0602020104020603" pitchFamily="34" charset="0"/>
              </a:rPr>
              <a:t>Source: Lightcast Job Postings, datarun 2023.3</a:t>
            </a:r>
          </a:p>
        </p:txBody>
      </p:sp>
      <p:sp>
        <p:nvSpPr>
          <p:cNvPr id="9" name="AutoShape 2"/>
          <p:cNvSpPr/>
          <p:nvPr/>
        </p:nvSpPr>
        <p:spPr>
          <a:xfrm>
            <a:off x="0" y="6358286"/>
            <a:ext cx="6096000" cy="45719"/>
          </a:xfrm>
          <a:prstGeom prst="rect">
            <a:avLst/>
          </a:prstGeom>
          <a:solidFill>
            <a:srgbClr val="0075BF"/>
          </a:solidFill>
        </p:spPr>
        <p:txBody>
          <a:bodyPr/>
          <a:lstStyle/>
          <a:p>
            <a:endParaRPr lang="en-US"/>
          </a:p>
        </p:txBody>
      </p:sp>
      <p:pic>
        <p:nvPicPr>
          <p:cNvPr id="10" name="Picture 9">
            <a:extLst>
              <a:ext uri="{FF2B5EF4-FFF2-40B4-BE49-F238E27FC236}">
                <a16:creationId xmlns:a16="http://schemas.microsoft.com/office/drawing/2014/main" id="{D00E08AB-CA18-A9F7-946D-8174D495C263}"/>
              </a:ext>
            </a:extLst>
          </p:cNvPr>
          <p:cNvPicPr>
            <a:picLocks noChangeAspect="1"/>
          </p:cNvPicPr>
          <p:nvPr/>
        </p:nvPicPr>
        <p:blipFill rotWithShape="1">
          <a:blip r:embed="rId3"/>
          <a:srcRect b="20302"/>
          <a:stretch/>
        </p:blipFill>
        <p:spPr>
          <a:xfrm>
            <a:off x="10347086" y="5916720"/>
            <a:ext cx="977788" cy="683803"/>
          </a:xfrm>
          <a:prstGeom prst="rect">
            <a:avLst/>
          </a:prstGeom>
        </p:spPr>
      </p:pic>
      <p:pic>
        <p:nvPicPr>
          <p:cNvPr id="11" name="Picture 10" descr="A close up of a logo&#10;&#10;Description automatically generated">
            <a:extLst>
              <a:ext uri="{FF2B5EF4-FFF2-40B4-BE49-F238E27FC236}">
                <a16:creationId xmlns:a16="http://schemas.microsoft.com/office/drawing/2014/main" id="{6015CE11-0AC6-2839-30F0-D72EAB060C2B}"/>
              </a:ext>
            </a:extLst>
          </p:cNvPr>
          <p:cNvPicPr>
            <a:picLocks noChangeAspect="1"/>
          </p:cNvPicPr>
          <p:nvPr/>
        </p:nvPicPr>
        <p:blipFill rotWithShape="1">
          <a:blip r:embed="rId4">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graphicFrame>
        <p:nvGraphicFramePr>
          <p:cNvPr id="13" name="Chart 12"/>
          <p:cNvGraphicFramePr/>
          <p:nvPr/>
        </p:nvGraphicFramePr>
        <p:xfrm>
          <a:off x="29950" y="1034055"/>
          <a:ext cx="12192000" cy="24345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29950" y="3500104"/>
          <a:ext cx="12162049" cy="26090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09433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105C168B-9C3B-4017-8B7F-6C1A17B2B629}"/>
              </a:ext>
            </a:extLst>
          </p:cNvPr>
          <p:cNvSpPr txBox="1"/>
          <p:nvPr/>
        </p:nvSpPr>
        <p:spPr>
          <a:xfrm>
            <a:off x="472440" y="1706404"/>
            <a:ext cx="11247120" cy="73866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22" normalizeH="0" baseline="0" noProof="0" dirty="0">
                <a:ln>
                  <a:noFill/>
                </a:ln>
                <a:solidFill>
                  <a:srgbClr val="0075BF"/>
                </a:solidFill>
                <a:effectLst/>
                <a:uLnTx/>
                <a:uFillTx/>
                <a:latin typeface="Tw Cen MT" panose="020B0602020104020603" pitchFamily="34" charset="0"/>
              </a:rPr>
              <a:t>CONTACT INFORMATION</a:t>
            </a:r>
            <a:endParaRPr kumimoji="0" lang="en-US" sz="2400" b="1" i="0" u="none" strike="noStrike" kern="1200" cap="none" spc="122" normalizeH="0" baseline="0" noProof="0" dirty="0">
              <a:ln>
                <a:noFill/>
              </a:ln>
              <a:solidFill>
                <a:srgbClr val="0075BF"/>
              </a:solidFill>
              <a:effectLst/>
              <a:uLnTx/>
              <a:uFillTx/>
              <a:latin typeface="Tw Cen MT" panose="020B0602020104020603" pitchFamily="34" charset="0"/>
            </a:endParaRPr>
          </a:p>
        </p:txBody>
      </p:sp>
      <p:sp>
        <p:nvSpPr>
          <p:cNvPr id="4" name="AutoShape 2"/>
          <p:cNvSpPr/>
          <p:nvPr/>
        </p:nvSpPr>
        <p:spPr>
          <a:xfrm>
            <a:off x="0" y="6358286"/>
            <a:ext cx="6096000" cy="45719"/>
          </a:xfrm>
          <a:prstGeom prst="rect">
            <a:avLst/>
          </a:prstGeom>
          <a:solidFill>
            <a:srgbClr val="0075BF"/>
          </a:solidFill>
        </p:spPr>
        <p:txBody>
          <a:bodyPr/>
          <a:lstStyle/>
          <a:p>
            <a:endParaRPr lang="en-US"/>
          </a:p>
        </p:txBody>
      </p:sp>
      <p:sp>
        <p:nvSpPr>
          <p:cNvPr id="8" name="AutoShape 3"/>
          <p:cNvSpPr/>
          <p:nvPr/>
        </p:nvSpPr>
        <p:spPr>
          <a:xfrm>
            <a:off x="6096000" y="492617"/>
            <a:ext cx="6096000" cy="59350"/>
          </a:xfrm>
          <a:prstGeom prst="rect">
            <a:avLst/>
          </a:prstGeom>
          <a:solidFill>
            <a:srgbClr val="0075BF"/>
          </a:solidFill>
        </p:spPr>
        <p:txBody>
          <a:bodyPr/>
          <a:lstStyle/>
          <a:p>
            <a:endParaRPr lang="en-US"/>
          </a:p>
        </p:txBody>
      </p:sp>
      <p:sp>
        <p:nvSpPr>
          <p:cNvPr id="9" name="Subtitle 2"/>
          <p:cNvSpPr txBox="1"/>
          <p:nvPr>
            <p:custDataLst>
              <p:tags r:id="rId1"/>
            </p:custDataLst>
          </p:nvPr>
        </p:nvSpPr>
        <p:spPr>
          <a:xfrm>
            <a:off x="495300" y="2744009"/>
            <a:ext cx="11201400" cy="2958353"/>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0075BF"/>
                </a:solidFill>
                <a:effectLst/>
                <a:uLnTx/>
                <a:uFillTx/>
                <a:latin typeface="Tw Cen MT" panose="020B0602020104020603" pitchFamily="34" charset="0"/>
              </a:rPr>
              <a:t>LUKE MEYER</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0075BF"/>
                </a:solidFill>
                <a:effectLst/>
                <a:uLnTx/>
                <a:uFillTx/>
                <a:latin typeface="Tw Cen MT" panose="020B0602020104020603" pitchFamily="34" charset="0"/>
              </a:rPr>
              <a:t>(909) 274-6106</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0075BF"/>
                </a:solidFill>
                <a:effectLst/>
                <a:uLnTx/>
                <a:uFillTx/>
                <a:latin typeface="Tw Cen MT" panose="020B0602020104020603" pitchFamily="34" charset="0"/>
                <a:hlinkClick r:id="rId4"/>
              </a:rPr>
              <a:t>lmeyer7@mtsac.edu</a:t>
            </a:r>
            <a:r>
              <a:rPr kumimoji="0" lang="en-US" sz="5400" b="0" i="0" u="none" strike="noStrike" kern="1200" cap="none" spc="0" normalizeH="0" baseline="0" noProof="0" dirty="0">
                <a:ln>
                  <a:noFill/>
                </a:ln>
                <a:solidFill>
                  <a:srgbClr val="0075BF"/>
                </a:solidFill>
                <a:effectLst/>
                <a:uLnTx/>
                <a:uFillTx/>
                <a:latin typeface="Tw Cen MT" panose="020B0602020104020603" pitchFamily="34" charset="0"/>
              </a:rPr>
              <a:t> </a:t>
            </a:r>
          </a:p>
        </p:txBody>
      </p:sp>
      <p:pic>
        <p:nvPicPr>
          <p:cNvPr id="3" name="Picture 2">
            <a:extLst>
              <a:ext uri="{FF2B5EF4-FFF2-40B4-BE49-F238E27FC236}">
                <a16:creationId xmlns:a16="http://schemas.microsoft.com/office/drawing/2014/main" id="{0CCC2BFA-D736-17F8-00AA-A46AB2BF8A15}"/>
              </a:ext>
            </a:extLst>
          </p:cNvPr>
          <p:cNvPicPr>
            <a:picLocks noChangeAspect="1"/>
          </p:cNvPicPr>
          <p:nvPr/>
        </p:nvPicPr>
        <p:blipFill rotWithShape="1">
          <a:blip r:embed="rId5"/>
          <a:srcRect b="20302"/>
          <a:stretch/>
        </p:blipFill>
        <p:spPr>
          <a:xfrm>
            <a:off x="10347086" y="5916720"/>
            <a:ext cx="977788" cy="683803"/>
          </a:xfrm>
          <a:prstGeom prst="rect">
            <a:avLst/>
          </a:prstGeom>
        </p:spPr>
      </p:pic>
      <p:pic>
        <p:nvPicPr>
          <p:cNvPr id="10" name="Picture 9" descr="A close up of a logo&#10;&#10;Description automatically generated">
            <a:extLst>
              <a:ext uri="{FF2B5EF4-FFF2-40B4-BE49-F238E27FC236}">
                <a16:creationId xmlns:a16="http://schemas.microsoft.com/office/drawing/2014/main" id="{B8D1110D-542E-9BEA-5756-43F1A7B0C231}"/>
              </a:ext>
            </a:extLst>
          </p:cNvPr>
          <p:cNvPicPr>
            <a:picLocks noChangeAspect="1"/>
          </p:cNvPicPr>
          <p:nvPr/>
        </p:nvPicPr>
        <p:blipFill rotWithShape="1">
          <a:blip r:embed="rId6">
            <a:extLst>
              <a:ext uri="{28A0092B-C50C-407E-A947-70E740481C1C}">
                <a14:useLocalDpi xmlns:a14="http://schemas.microsoft.com/office/drawing/2010/main" val="0"/>
              </a:ext>
            </a:extLst>
          </a:blip>
          <a:srcRect r="69222"/>
          <a:stretch/>
        </p:blipFill>
        <p:spPr>
          <a:xfrm>
            <a:off x="11042391" y="5616124"/>
            <a:ext cx="977789" cy="1240675"/>
          </a:xfrm>
          <a:prstGeom prst="rect">
            <a:avLst/>
          </a:prstGeom>
        </p:spPr>
      </p:pic>
      <p:sp>
        <p:nvSpPr>
          <p:cNvPr id="12" name="Rectangle 11">
            <a:extLst>
              <a:ext uri="{FF2B5EF4-FFF2-40B4-BE49-F238E27FC236}">
                <a16:creationId xmlns:a16="http://schemas.microsoft.com/office/drawing/2014/main" id="{52A45CDF-DE70-436C-9F97-E1B5194A2E8D}"/>
              </a:ext>
            </a:extLst>
          </p:cNvPr>
          <p:cNvSpPr/>
          <p:nvPr/>
        </p:nvSpPr>
        <p:spPr>
          <a:xfrm>
            <a:off x="199129" y="161987"/>
            <a:ext cx="4353206" cy="830997"/>
          </a:xfrm>
          <a:prstGeom prst="rect">
            <a:avLst/>
          </a:prstGeom>
        </p:spPr>
        <p:txBody>
          <a:bodyPr wrap="square">
            <a:spAutoFit/>
          </a:body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600" i="1" spc="122" dirty="0">
              <a:solidFill>
                <a:srgbClr val="5F9A47"/>
              </a:solidFill>
              <a:latin typeface="Tw Cen MT" panose="020B0602020104020603" pitchFamily="34" charset="0"/>
            </a:endParaRPr>
          </a:p>
        </p:txBody>
      </p:sp>
    </p:spTree>
    <p:extLst>
      <p:ext uri="{BB962C8B-B14F-4D97-AF65-F5344CB8AC3E}">
        <p14:creationId xmlns:p14="http://schemas.microsoft.com/office/powerpoint/2010/main" val="3301058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6"/>
            <a:ext cx="6096000"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a:off x="6096000" y="492617"/>
            <a:ext cx="6096000"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TextBox 4"/>
          <p:cNvSpPr txBox="1"/>
          <p:nvPr/>
        </p:nvSpPr>
        <p:spPr>
          <a:xfrm>
            <a:off x="0" y="1331108"/>
            <a:ext cx="12192000" cy="137473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5334" b="1" spc="81" dirty="0">
                <a:solidFill>
                  <a:srgbClr val="0075BF"/>
                </a:solidFill>
                <a:latin typeface="Gotham" panose="020B0604020202020204"/>
              </a:rPr>
              <a:t>ROUNDTABLE DISCUSSION</a:t>
            </a:r>
            <a:br>
              <a:rPr lang="en-US" sz="5867" b="1" i="0" spc="81" dirty="0">
                <a:solidFill>
                  <a:srgbClr val="0075BF"/>
                </a:solidFill>
                <a:latin typeface="Gotham" panose="020B0604020202020204"/>
              </a:rPr>
            </a:br>
            <a:endParaRPr lang="en-US" sz="3600" i="0" spc="81" dirty="0">
              <a:solidFill>
                <a:srgbClr val="0075BF"/>
              </a:solidFill>
              <a:latin typeface="Gotham" panose="020B0604020202020204"/>
            </a:endParaRPr>
          </a:p>
        </p:txBody>
      </p:sp>
      <p:sp>
        <p:nvSpPr>
          <p:cNvPr id="8" name="TextBox 4">
            <a:extLst>
              <a:ext uri="{FF2B5EF4-FFF2-40B4-BE49-F238E27FC236}">
                <a16:creationId xmlns:a16="http://schemas.microsoft.com/office/drawing/2014/main" id="{3317B213-FCEA-4F51-8B2D-E477E098AD5E}"/>
              </a:ext>
            </a:extLst>
          </p:cNvPr>
          <p:cNvSpPr txBox="1"/>
          <p:nvPr/>
        </p:nvSpPr>
        <p:spPr>
          <a:xfrm>
            <a:off x="1146874" y="1941297"/>
            <a:ext cx="10109200" cy="44217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2333" b="1" i="0" spc="81" dirty="0">
              <a:solidFill>
                <a:srgbClr val="0075BF"/>
              </a:solidFill>
              <a:latin typeface="Gotham" panose="020B0604020202020204"/>
            </a:endParaRPr>
          </a:p>
          <a:p>
            <a:pPr marL="304815" indent="-457223">
              <a:lnSpc>
                <a:spcPct val="150000"/>
              </a:lnSpc>
              <a:buFont typeface="Arial" panose="020B0604020202020204" pitchFamily="34" charset="0"/>
              <a:buChar char="•"/>
            </a:pPr>
            <a:r>
              <a:rPr lang="en-US" sz="3200" b="1" spc="81" dirty="0">
                <a:solidFill>
                  <a:srgbClr val="0075BF"/>
                </a:solidFill>
                <a:latin typeface="Gotham" panose="020B0604020202020204"/>
              </a:rPr>
              <a:t>Mute yourself throughout discussion</a:t>
            </a:r>
          </a:p>
          <a:p>
            <a:pPr marL="304815" indent="-457223">
              <a:lnSpc>
                <a:spcPct val="150000"/>
              </a:lnSpc>
              <a:buFont typeface="Arial" panose="020B0604020202020204" pitchFamily="34" charset="0"/>
              <a:buChar char="•"/>
            </a:pPr>
            <a:r>
              <a:rPr lang="en-US" sz="3200" b="1" spc="81" dirty="0">
                <a:solidFill>
                  <a:srgbClr val="0075BF"/>
                </a:solidFill>
                <a:latin typeface="Gotham" panose="020B0604020202020204"/>
              </a:rPr>
              <a:t>Submit questions through the chat box</a:t>
            </a:r>
          </a:p>
          <a:p>
            <a:pPr marL="304815" indent="-457223">
              <a:lnSpc>
                <a:spcPct val="150000"/>
              </a:lnSpc>
              <a:buFont typeface="Arial" panose="020B0604020202020204" pitchFamily="34" charset="0"/>
              <a:buChar char="•"/>
            </a:pPr>
            <a:r>
              <a:rPr lang="en-US" sz="3200" b="1" spc="81" dirty="0">
                <a:solidFill>
                  <a:srgbClr val="0075BF"/>
                </a:solidFill>
                <a:latin typeface="Gotham" panose="020B0604020202020204"/>
              </a:rPr>
              <a:t>15-20 minutes of discussion per topic</a:t>
            </a:r>
          </a:p>
          <a:p>
            <a:pPr marL="304815" indent="-457223">
              <a:lnSpc>
                <a:spcPct val="150000"/>
              </a:lnSpc>
              <a:buFont typeface="Arial" panose="020B0604020202020204" pitchFamily="34" charset="0"/>
              <a:buChar char="•"/>
            </a:pPr>
            <a:r>
              <a:rPr lang="en-US" sz="3200" b="1" spc="81" dirty="0">
                <a:solidFill>
                  <a:srgbClr val="0075BF"/>
                </a:solidFill>
                <a:latin typeface="Gotham" panose="020B0604020202020204"/>
              </a:rPr>
              <a:t>Discussion will be followed by Q&amp;A</a:t>
            </a:r>
          </a:p>
          <a:p>
            <a:pPr marL="457223" indent="-457223">
              <a:buFont typeface="Arial" panose="020B0604020202020204" pitchFamily="34" charset="0"/>
              <a:buChar char="•"/>
            </a:pPr>
            <a:endParaRPr lang="en-US" sz="3600" b="1" spc="81" dirty="0">
              <a:solidFill>
                <a:srgbClr val="0075BF"/>
              </a:solidFill>
              <a:latin typeface="Gotham" panose="020B0604020202020204"/>
            </a:endParaRPr>
          </a:p>
          <a:p>
            <a:pPr marL="457223" indent="-457223">
              <a:buFont typeface="Arial" panose="020B0604020202020204" pitchFamily="34" charset="0"/>
              <a:buChar char="•"/>
            </a:pPr>
            <a:endParaRPr lang="en-US" sz="3600" b="1" spc="81" dirty="0">
              <a:solidFill>
                <a:srgbClr val="0075BF"/>
              </a:solidFill>
              <a:latin typeface="Gotham" panose="020B0604020202020204"/>
            </a:endParaRPr>
          </a:p>
        </p:txBody>
      </p:sp>
      <p:pic>
        <p:nvPicPr>
          <p:cNvPr id="5" name="Picture 4" descr="A screenshot of a cell phone&#10;&#10;Description automatically generated">
            <a:extLst>
              <a:ext uri="{FF2B5EF4-FFF2-40B4-BE49-F238E27FC236}">
                <a16:creationId xmlns:a16="http://schemas.microsoft.com/office/drawing/2014/main" id="{6A0BCE39-19FB-0E94-9ADD-989C200BB5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D317D3B2-6A5B-21AB-BA11-29AC51E16305}"/>
              </a:ext>
            </a:extLst>
          </p:cNvPr>
          <p:cNvSpPr/>
          <p:nvPr/>
        </p:nvSpPr>
        <p:spPr>
          <a:xfrm>
            <a:off x="304800" y="213202"/>
            <a:ext cx="5143500"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Tree>
    <p:extLst>
      <p:ext uri="{BB962C8B-B14F-4D97-AF65-F5344CB8AC3E}">
        <p14:creationId xmlns:p14="http://schemas.microsoft.com/office/powerpoint/2010/main" val="460163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4"/>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a:off x="6096000" y="492617"/>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TextBox 4"/>
          <p:cNvSpPr txBox="1"/>
          <p:nvPr/>
        </p:nvSpPr>
        <p:spPr>
          <a:xfrm>
            <a:off x="0" y="1532588"/>
            <a:ext cx="12192000" cy="369331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spc="81" dirty="0">
                <a:solidFill>
                  <a:srgbClr val="0075BF"/>
                </a:solidFill>
                <a:latin typeface="Gotham" panose="020B0604020202020204"/>
              </a:rPr>
              <a:t> Sarah D’Angelo</a:t>
            </a:r>
            <a:br>
              <a:rPr lang="en-US" sz="7667" b="1" i="0" spc="81" dirty="0">
                <a:solidFill>
                  <a:srgbClr val="0075BF"/>
                </a:solidFill>
                <a:latin typeface="Gotham" panose="020B0604020202020204"/>
              </a:rPr>
            </a:br>
            <a:r>
              <a:rPr lang="en-US" sz="4400" i="0" u="none" strike="noStrike" baseline="0" dirty="0">
                <a:solidFill>
                  <a:srgbClr val="1F3864"/>
                </a:solidFill>
                <a:latin typeface="Gotham" panose="020B0604020202020204"/>
              </a:rPr>
              <a:t>Director of Talent Acquisition and University Recruitment</a:t>
            </a:r>
          </a:p>
          <a:p>
            <a:pPr algn="ctr"/>
            <a:r>
              <a:rPr lang="en-US" sz="4400" i="0" u="none" strike="noStrike" baseline="0" dirty="0">
                <a:solidFill>
                  <a:srgbClr val="1F3864"/>
                </a:solidFill>
                <a:latin typeface="Gotham" panose="020B0604020202020204"/>
              </a:rPr>
              <a:t> Marriott International</a:t>
            </a:r>
          </a:p>
          <a:p>
            <a:pPr algn="ctr"/>
            <a:r>
              <a:rPr lang="en-US" sz="3600" spc="81" dirty="0">
                <a:solidFill>
                  <a:srgbClr val="1F3864"/>
                </a:solidFill>
                <a:latin typeface="Gotham" panose="020B0604020202020204"/>
              </a:rPr>
              <a:t>Email: </a:t>
            </a:r>
            <a:r>
              <a:rPr lang="en-US" sz="3600" spc="81" dirty="0">
                <a:solidFill>
                  <a:srgbClr val="1F3864"/>
                </a:solidFill>
                <a:latin typeface="Gotham" panose="020B0604020202020204"/>
                <a:hlinkClick r:id="rId3"/>
              </a:rPr>
              <a:t>Sarah.Dangelo@marriott.com</a:t>
            </a:r>
            <a:r>
              <a:rPr lang="en-US" sz="3600" spc="81" dirty="0">
                <a:solidFill>
                  <a:srgbClr val="1F3864"/>
                </a:solidFill>
                <a:latin typeface="Gotham" panose="020B0604020202020204"/>
              </a:rPr>
              <a:t> </a:t>
            </a:r>
            <a:endParaRPr lang="en-US" sz="3600" i="0" spc="81" dirty="0">
              <a:solidFill>
                <a:srgbClr val="0075BF"/>
              </a:solidFill>
              <a:latin typeface="Gotham" panose="020B0604020202020204"/>
            </a:endParaRPr>
          </a:p>
        </p:txBody>
      </p:sp>
      <p:pic>
        <p:nvPicPr>
          <p:cNvPr id="5" name="Picture 4" descr="A screenshot of a cell phone&#10;&#10;Description automatically generated">
            <a:extLst>
              <a:ext uri="{FF2B5EF4-FFF2-40B4-BE49-F238E27FC236}">
                <a16:creationId xmlns:a16="http://schemas.microsoft.com/office/drawing/2014/main" id="{19A43611-5689-B818-FD6D-A6E2551D91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9301D258-903D-A80B-928C-896B9C180825}"/>
              </a:ext>
            </a:extLst>
          </p:cNvPr>
          <p:cNvSpPr/>
          <p:nvPr/>
        </p:nvSpPr>
        <p:spPr>
          <a:xfrm>
            <a:off x="304800" y="213203"/>
            <a:ext cx="5791200"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Tree>
    <p:extLst>
      <p:ext uri="{BB962C8B-B14F-4D97-AF65-F5344CB8AC3E}">
        <p14:creationId xmlns:p14="http://schemas.microsoft.com/office/powerpoint/2010/main" val="2049510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4"/>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a:off x="6096000" y="492617"/>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TextBox 4"/>
          <p:cNvSpPr txBox="1"/>
          <p:nvPr/>
        </p:nvSpPr>
        <p:spPr>
          <a:xfrm>
            <a:off x="0" y="2259449"/>
            <a:ext cx="12192000" cy="98488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spc="81" dirty="0">
                <a:solidFill>
                  <a:srgbClr val="0075BF"/>
                </a:solidFill>
                <a:latin typeface="Gotham" panose="020B0604020202020204"/>
              </a:rPr>
              <a:t> </a:t>
            </a:r>
            <a:endParaRPr lang="en-US" sz="4400" i="0" spc="81" dirty="0">
              <a:solidFill>
                <a:srgbClr val="0075BF"/>
              </a:solidFill>
              <a:latin typeface="Gotham" panose="020B0604020202020204"/>
            </a:endParaRPr>
          </a:p>
        </p:txBody>
      </p:sp>
      <p:pic>
        <p:nvPicPr>
          <p:cNvPr id="5" name="Picture 4" descr="A screenshot of a cell phone&#10;&#10;Description automatically generated">
            <a:extLst>
              <a:ext uri="{FF2B5EF4-FFF2-40B4-BE49-F238E27FC236}">
                <a16:creationId xmlns:a16="http://schemas.microsoft.com/office/drawing/2014/main" id="{19A43611-5689-B818-FD6D-A6E2551D91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668020C3-B9FF-1E51-624B-0FE124DCE38B}"/>
              </a:ext>
            </a:extLst>
          </p:cNvPr>
          <p:cNvSpPr/>
          <p:nvPr/>
        </p:nvSpPr>
        <p:spPr>
          <a:xfrm>
            <a:off x="304800" y="213203"/>
            <a:ext cx="5791200"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
        <p:nvSpPr>
          <p:cNvPr id="8" name="TextBox 7">
            <a:extLst>
              <a:ext uri="{FF2B5EF4-FFF2-40B4-BE49-F238E27FC236}">
                <a16:creationId xmlns:a16="http://schemas.microsoft.com/office/drawing/2014/main" id="{572B8B82-8AD0-607B-226A-EE50B2FBC4FB}"/>
              </a:ext>
            </a:extLst>
          </p:cNvPr>
          <p:cNvSpPr txBox="1"/>
          <p:nvPr/>
        </p:nvSpPr>
        <p:spPr>
          <a:xfrm>
            <a:off x="609399" y="1774916"/>
            <a:ext cx="10826044" cy="2985433"/>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i="0" u="none" strike="noStrike" baseline="0" dirty="0">
                <a:solidFill>
                  <a:srgbClr val="0075C7"/>
                </a:solidFill>
                <a:latin typeface="Gotham" panose="020B0604020202020204"/>
              </a:rPr>
              <a:t>Jeffrey Forrest</a:t>
            </a:r>
          </a:p>
          <a:p>
            <a:pPr algn="ctr"/>
            <a:r>
              <a:rPr lang="en-US" sz="4400" b="1" i="0" u="none" strike="noStrike" baseline="0" dirty="0">
                <a:solidFill>
                  <a:srgbClr val="1F3864"/>
                </a:solidFill>
                <a:latin typeface="Gotham" panose="020B0604020202020204"/>
              </a:rPr>
              <a:t> </a:t>
            </a:r>
            <a:r>
              <a:rPr lang="en-US" sz="4400" i="0" u="none" strike="noStrike" baseline="0" dirty="0">
                <a:solidFill>
                  <a:srgbClr val="1F3864"/>
                </a:solidFill>
                <a:latin typeface="Gotham" panose="020B0604020202020204"/>
              </a:rPr>
              <a:t>Director of Older Youth Initiatives</a:t>
            </a:r>
          </a:p>
          <a:p>
            <a:pPr algn="ctr"/>
            <a:r>
              <a:rPr lang="en-US" sz="4400" i="0" u="none" strike="noStrike" baseline="0" dirty="0">
                <a:solidFill>
                  <a:srgbClr val="1F3864"/>
                </a:solidFill>
                <a:latin typeface="Gotham" panose="020B0604020202020204"/>
              </a:rPr>
              <a:t> Conrad N. Hilton Foundation</a:t>
            </a:r>
          </a:p>
          <a:p>
            <a:pPr algn="ctr"/>
            <a:r>
              <a:rPr lang="en-US" sz="3600" dirty="0">
                <a:solidFill>
                  <a:srgbClr val="1F3864"/>
                </a:solidFill>
                <a:latin typeface="Gotham" panose="020B0604020202020204"/>
              </a:rPr>
              <a:t>Email: </a:t>
            </a:r>
            <a:r>
              <a:rPr lang="en-US" sz="3600" dirty="0">
                <a:solidFill>
                  <a:srgbClr val="1F3864"/>
                </a:solidFill>
                <a:latin typeface="Gotham" panose="020B0604020202020204"/>
                <a:hlinkClick r:id="rId4"/>
              </a:rPr>
              <a:t>Jeffrey.F@hiltonfoundation.org</a:t>
            </a:r>
            <a:r>
              <a:rPr lang="en-US" sz="3600" dirty="0">
                <a:solidFill>
                  <a:srgbClr val="1F3864"/>
                </a:solidFill>
                <a:latin typeface="Gotham" panose="020B0604020202020204"/>
              </a:rPr>
              <a:t> </a:t>
            </a:r>
            <a:endParaRPr lang="en-US" sz="3600" dirty="0">
              <a:latin typeface="Gotham" panose="020B0604020202020204"/>
            </a:endParaRPr>
          </a:p>
        </p:txBody>
      </p:sp>
    </p:spTree>
    <p:extLst>
      <p:ext uri="{BB962C8B-B14F-4D97-AF65-F5344CB8AC3E}">
        <p14:creationId xmlns:p14="http://schemas.microsoft.com/office/powerpoint/2010/main" val="203606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4"/>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a:off x="6096000" y="492617"/>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TextBox 4"/>
          <p:cNvSpPr txBox="1"/>
          <p:nvPr/>
        </p:nvSpPr>
        <p:spPr>
          <a:xfrm>
            <a:off x="0" y="2259449"/>
            <a:ext cx="12192000" cy="98488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spc="81" dirty="0">
                <a:solidFill>
                  <a:srgbClr val="0075BF"/>
                </a:solidFill>
                <a:latin typeface="Gotham" panose="020B0604020202020204"/>
              </a:rPr>
              <a:t> </a:t>
            </a:r>
            <a:endParaRPr lang="en-US" sz="4400" i="0" spc="81" dirty="0">
              <a:solidFill>
                <a:srgbClr val="0075BF"/>
              </a:solidFill>
              <a:latin typeface="Gotham" panose="020B0604020202020204"/>
            </a:endParaRPr>
          </a:p>
        </p:txBody>
      </p:sp>
      <p:pic>
        <p:nvPicPr>
          <p:cNvPr id="5" name="Picture 4" descr="A screenshot of a cell phone&#10;&#10;Description automatically generated">
            <a:extLst>
              <a:ext uri="{FF2B5EF4-FFF2-40B4-BE49-F238E27FC236}">
                <a16:creationId xmlns:a16="http://schemas.microsoft.com/office/drawing/2014/main" id="{19A43611-5689-B818-FD6D-A6E2551D91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D87FA192-F350-0211-9C34-0C1FC1247BFC}"/>
              </a:ext>
            </a:extLst>
          </p:cNvPr>
          <p:cNvSpPr/>
          <p:nvPr/>
        </p:nvSpPr>
        <p:spPr>
          <a:xfrm>
            <a:off x="304800" y="192685"/>
            <a:ext cx="5791200"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
        <p:nvSpPr>
          <p:cNvPr id="8" name="TextBox 7">
            <a:extLst>
              <a:ext uri="{FF2B5EF4-FFF2-40B4-BE49-F238E27FC236}">
                <a16:creationId xmlns:a16="http://schemas.microsoft.com/office/drawing/2014/main" id="{AD765920-DD11-4F9C-758A-8FD7A0AD8434}"/>
              </a:ext>
            </a:extLst>
          </p:cNvPr>
          <p:cNvSpPr txBox="1"/>
          <p:nvPr/>
        </p:nvSpPr>
        <p:spPr>
          <a:xfrm>
            <a:off x="856023" y="1432843"/>
            <a:ext cx="10826044" cy="3785652"/>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dirty="0">
                <a:solidFill>
                  <a:srgbClr val="0075C7"/>
                </a:solidFill>
                <a:latin typeface="Gotham" panose="020B0604020202020204"/>
              </a:rPr>
              <a:t>Cathy Diaz</a:t>
            </a:r>
          </a:p>
          <a:p>
            <a:pPr algn="ctr"/>
            <a:r>
              <a:rPr lang="en-US" sz="4400" dirty="0"/>
              <a:t> </a:t>
            </a:r>
            <a:r>
              <a:rPr lang="en-US" sz="4400" dirty="0">
                <a:latin typeface="Gotham" panose="020B0604020202020204"/>
              </a:rPr>
              <a:t>Human Resources Manager</a:t>
            </a:r>
          </a:p>
          <a:p>
            <a:pPr algn="ctr"/>
            <a:r>
              <a:rPr lang="en-US" sz="4400" dirty="0">
                <a:latin typeface="Gotham" panose="020B0604020202020204"/>
              </a:rPr>
              <a:t>AEG- Crypto.com Arena, Peacock Theater &amp; L.A. LIVE</a:t>
            </a:r>
          </a:p>
          <a:p>
            <a:pPr algn="ctr"/>
            <a:r>
              <a:rPr lang="en-US" sz="3600" dirty="0">
                <a:latin typeface="Gotham" panose="020B0604020202020204"/>
              </a:rPr>
              <a:t>Email: </a:t>
            </a:r>
            <a:r>
              <a:rPr lang="en-US" sz="3600" dirty="0">
                <a:latin typeface="Gotham" panose="020B0604020202020204"/>
                <a:hlinkClick r:id="rId4"/>
              </a:rPr>
              <a:t>CDiaz@aegworldwide.com</a:t>
            </a:r>
            <a:r>
              <a:rPr lang="en-US" sz="3600" dirty="0">
                <a:latin typeface="Gotham" panose="020B0604020202020204"/>
              </a:rPr>
              <a:t> </a:t>
            </a:r>
          </a:p>
        </p:txBody>
      </p:sp>
    </p:spTree>
    <p:extLst>
      <p:ext uri="{BB962C8B-B14F-4D97-AF65-F5344CB8AC3E}">
        <p14:creationId xmlns:p14="http://schemas.microsoft.com/office/powerpoint/2010/main" val="904157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4"/>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a:off x="6096000" y="492617"/>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pic>
        <p:nvPicPr>
          <p:cNvPr id="5" name="Picture 4" descr="A screenshot of a cell phone&#10;&#10;Description automatically generated">
            <a:extLst>
              <a:ext uri="{FF2B5EF4-FFF2-40B4-BE49-F238E27FC236}">
                <a16:creationId xmlns:a16="http://schemas.microsoft.com/office/drawing/2014/main" id="{19A43611-5689-B818-FD6D-A6E2551D91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BC31153A-B1A4-E846-70C3-FD98FE1C667E}"/>
              </a:ext>
            </a:extLst>
          </p:cNvPr>
          <p:cNvSpPr/>
          <p:nvPr/>
        </p:nvSpPr>
        <p:spPr>
          <a:xfrm>
            <a:off x="304800" y="213203"/>
            <a:ext cx="5791200"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
        <p:nvSpPr>
          <p:cNvPr id="8" name="TextBox 7">
            <a:extLst>
              <a:ext uri="{FF2B5EF4-FFF2-40B4-BE49-F238E27FC236}">
                <a16:creationId xmlns:a16="http://schemas.microsoft.com/office/drawing/2014/main" id="{684D7ABF-BFDA-A6AB-C705-D5BC5AE7780F}"/>
              </a:ext>
            </a:extLst>
          </p:cNvPr>
          <p:cNvSpPr txBox="1"/>
          <p:nvPr/>
        </p:nvSpPr>
        <p:spPr>
          <a:xfrm>
            <a:off x="685800" y="2138398"/>
            <a:ext cx="10826044" cy="2431435"/>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dirty="0">
                <a:solidFill>
                  <a:srgbClr val="0075C7"/>
                </a:solidFill>
                <a:latin typeface="Gotham" panose="020B0604020202020204"/>
              </a:rPr>
              <a:t>Gregory L. Deshields</a:t>
            </a:r>
          </a:p>
          <a:p>
            <a:pPr algn="ctr"/>
            <a:r>
              <a:rPr lang="en-US" sz="4400" dirty="0">
                <a:latin typeface="Gotham" panose="020B0604020202020204"/>
              </a:rPr>
              <a:t> Executive Director</a:t>
            </a:r>
          </a:p>
          <a:p>
            <a:pPr algn="ctr"/>
            <a:r>
              <a:rPr lang="en-US" sz="4400" dirty="0">
                <a:latin typeface="Gotham" panose="020B0604020202020204"/>
              </a:rPr>
              <a:t>Tourism Diversity Matters</a:t>
            </a:r>
          </a:p>
        </p:txBody>
      </p:sp>
    </p:spTree>
    <p:extLst>
      <p:ext uri="{BB962C8B-B14F-4D97-AF65-F5344CB8AC3E}">
        <p14:creationId xmlns:p14="http://schemas.microsoft.com/office/powerpoint/2010/main" val="2957479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4"/>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a:off x="6096000" y="492617"/>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pic>
        <p:nvPicPr>
          <p:cNvPr id="5" name="Picture 4" descr="A screenshot of a cell phone&#10;&#10;Description automatically generated">
            <a:extLst>
              <a:ext uri="{FF2B5EF4-FFF2-40B4-BE49-F238E27FC236}">
                <a16:creationId xmlns:a16="http://schemas.microsoft.com/office/drawing/2014/main" id="{19A43611-5689-B818-FD6D-A6E2551D91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BC31153A-B1A4-E846-70C3-FD98FE1C667E}"/>
              </a:ext>
            </a:extLst>
          </p:cNvPr>
          <p:cNvSpPr/>
          <p:nvPr/>
        </p:nvSpPr>
        <p:spPr>
          <a:xfrm>
            <a:off x="304800" y="213203"/>
            <a:ext cx="5791200"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
        <p:nvSpPr>
          <p:cNvPr id="8" name="TextBox 7">
            <a:extLst>
              <a:ext uri="{FF2B5EF4-FFF2-40B4-BE49-F238E27FC236}">
                <a16:creationId xmlns:a16="http://schemas.microsoft.com/office/drawing/2014/main" id="{684D7ABF-BFDA-A6AB-C705-D5BC5AE7780F}"/>
              </a:ext>
            </a:extLst>
          </p:cNvPr>
          <p:cNvSpPr txBox="1"/>
          <p:nvPr/>
        </p:nvSpPr>
        <p:spPr>
          <a:xfrm>
            <a:off x="685800" y="1984510"/>
            <a:ext cx="10826044" cy="2985433"/>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dirty="0">
                <a:solidFill>
                  <a:srgbClr val="0075C7"/>
                </a:solidFill>
                <a:latin typeface="Gotham" panose="020B0604020202020204"/>
              </a:rPr>
              <a:t>Yvonne E. Drayton </a:t>
            </a:r>
          </a:p>
          <a:p>
            <a:pPr algn="ctr"/>
            <a:r>
              <a:rPr lang="en-US" sz="4400" dirty="0">
                <a:latin typeface="Gotham" panose="020B0604020202020204"/>
              </a:rPr>
              <a:t>Director of Operations</a:t>
            </a:r>
          </a:p>
          <a:p>
            <a:pPr algn="ctr"/>
            <a:r>
              <a:rPr lang="en-US" sz="4400" dirty="0">
                <a:latin typeface="Gotham" panose="020B0604020202020204"/>
              </a:rPr>
              <a:t>Tourism Diversity Matters</a:t>
            </a:r>
          </a:p>
          <a:p>
            <a:pPr algn="ctr"/>
            <a:r>
              <a:rPr lang="en-US" sz="3600" dirty="0">
                <a:latin typeface="Gotham" panose="020B0604020202020204"/>
              </a:rPr>
              <a:t>Email: </a:t>
            </a:r>
            <a:r>
              <a:rPr lang="en-US" sz="3600" dirty="0">
                <a:latin typeface="Gotham" panose="020B0604020202020204"/>
                <a:hlinkClick r:id="rId4"/>
              </a:rPr>
              <a:t>ydrayton@tourismdiversitymatters.org</a:t>
            </a:r>
            <a:r>
              <a:rPr lang="en-US" sz="3600" dirty="0">
                <a:latin typeface="Gotham" panose="020B0604020202020204"/>
              </a:rPr>
              <a:t> </a:t>
            </a:r>
          </a:p>
        </p:txBody>
      </p:sp>
    </p:spTree>
    <p:extLst>
      <p:ext uri="{BB962C8B-B14F-4D97-AF65-F5344CB8AC3E}">
        <p14:creationId xmlns:p14="http://schemas.microsoft.com/office/powerpoint/2010/main" val="3129077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4"/>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a:off x="6096000" y="492617"/>
            <a:ext cx="10820400" cy="3862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pic>
        <p:nvPicPr>
          <p:cNvPr id="5" name="Picture 4" descr="A screenshot of a cell phone&#10;&#10;Description automatically generated">
            <a:extLst>
              <a:ext uri="{FF2B5EF4-FFF2-40B4-BE49-F238E27FC236}">
                <a16:creationId xmlns:a16="http://schemas.microsoft.com/office/drawing/2014/main" id="{19A43611-5689-B818-FD6D-A6E2551D91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BC31153A-B1A4-E846-70C3-FD98FE1C667E}"/>
              </a:ext>
            </a:extLst>
          </p:cNvPr>
          <p:cNvSpPr/>
          <p:nvPr/>
        </p:nvSpPr>
        <p:spPr>
          <a:xfrm>
            <a:off x="304800" y="213203"/>
            <a:ext cx="5655733"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
        <p:nvSpPr>
          <p:cNvPr id="8" name="TextBox 7">
            <a:extLst>
              <a:ext uri="{FF2B5EF4-FFF2-40B4-BE49-F238E27FC236}">
                <a16:creationId xmlns:a16="http://schemas.microsoft.com/office/drawing/2014/main" id="{684D7ABF-BFDA-A6AB-C705-D5BC5AE7780F}"/>
              </a:ext>
            </a:extLst>
          </p:cNvPr>
          <p:cNvSpPr txBox="1"/>
          <p:nvPr/>
        </p:nvSpPr>
        <p:spPr>
          <a:xfrm>
            <a:off x="685800" y="1984510"/>
            <a:ext cx="10826044" cy="2985433"/>
          </a:xfrm>
          <a:prstGeom prst="rect">
            <a:avLst/>
          </a:prstGeom>
          <a:noFill/>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dirty="0">
                <a:solidFill>
                  <a:srgbClr val="0075C7"/>
                </a:solidFill>
                <a:latin typeface="Gotham" panose="020B0604020202020204"/>
              </a:rPr>
              <a:t>Lilly Rocha</a:t>
            </a:r>
          </a:p>
          <a:p>
            <a:pPr algn="ctr"/>
            <a:r>
              <a:rPr lang="en-US" sz="4400" dirty="0">
                <a:latin typeface="Gotham" panose="020B0604020202020204"/>
              </a:rPr>
              <a:t> Executive Director and CEO</a:t>
            </a:r>
          </a:p>
          <a:p>
            <a:pPr algn="ctr"/>
            <a:r>
              <a:rPr lang="en-US" sz="4400" dirty="0">
                <a:latin typeface="Gotham" panose="020B0604020202020204"/>
              </a:rPr>
              <a:t> Latino Restaurant Association</a:t>
            </a:r>
          </a:p>
          <a:p>
            <a:pPr algn="ctr"/>
            <a:r>
              <a:rPr lang="en-US" sz="3600" dirty="0">
                <a:latin typeface="Gotham" panose="020B0604020202020204"/>
              </a:rPr>
              <a:t>Email: </a:t>
            </a:r>
            <a:r>
              <a:rPr lang="en-US" sz="3600" dirty="0">
                <a:latin typeface="Gotham" panose="020B0604020202020204"/>
                <a:hlinkClick r:id="rId4"/>
              </a:rPr>
              <a:t>lilly@latinorestaurantassociation.org</a:t>
            </a:r>
            <a:r>
              <a:rPr lang="en-US" sz="3600" dirty="0">
                <a:latin typeface="Gotham" panose="020B0604020202020204"/>
              </a:rPr>
              <a:t> </a:t>
            </a:r>
          </a:p>
        </p:txBody>
      </p:sp>
    </p:spTree>
    <p:extLst>
      <p:ext uri="{BB962C8B-B14F-4D97-AF65-F5344CB8AC3E}">
        <p14:creationId xmlns:p14="http://schemas.microsoft.com/office/powerpoint/2010/main" val="187342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6"/>
            <a:ext cx="6096000"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a:off x="6096000" y="492617"/>
            <a:ext cx="6096000" cy="85452"/>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TextBox 4"/>
          <p:cNvSpPr txBox="1"/>
          <p:nvPr/>
        </p:nvSpPr>
        <p:spPr>
          <a:xfrm>
            <a:off x="756557" y="2444115"/>
            <a:ext cx="10678886" cy="196977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spc="81">
                <a:solidFill>
                  <a:srgbClr val="0075BF"/>
                </a:solidFill>
                <a:latin typeface="Gotham" panose="020B0604020202020204"/>
              </a:rPr>
              <a:t>FEEDBACK POLL</a:t>
            </a:r>
          </a:p>
          <a:p>
            <a:pPr algn="ctr"/>
            <a:r>
              <a:rPr lang="en-US" sz="6400" b="1" spc="81">
                <a:solidFill>
                  <a:srgbClr val="0075BF"/>
                </a:solidFill>
                <a:latin typeface="Gotham" panose="020B0604020202020204"/>
              </a:rPr>
              <a:t>AND NEXT STEPS</a:t>
            </a:r>
            <a:endParaRPr lang="en-US" sz="4400" spc="81">
              <a:solidFill>
                <a:srgbClr val="0075BF"/>
              </a:solidFill>
              <a:latin typeface="Gotham" panose="020B0604020202020204"/>
            </a:endParaRPr>
          </a:p>
        </p:txBody>
      </p:sp>
      <p:pic>
        <p:nvPicPr>
          <p:cNvPr id="5" name="Picture 4" descr="A screenshot of a cell phone&#10;&#10;Description automatically generated">
            <a:extLst>
              <a:ext uri="{FF2B5EF4-FFF2-40B4-BE49-F238E27FC236}">
                <a16:creationId xmlns:a16="http://schemas.microsoft.com/office/drawing/2014/main" id="{4D2AC772-0753-3A62-F67D-6538C9B6B5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D5E92B36-ADCD-D391-4903-A3D7500D2579}"/>
              </a:ext>
            </a:extLst>
          </p:cNvPr>
          <p:cNvSpPr/>
          <p:nvPr/>
        </p:nvSpPr>
        <p:spPr>
          <a:xfrm>
            <a:off x="135467" y="213202"/>
            <a:ext cx="5960533" cy="1200329"/>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2133" spc="81" dirty="0">
              <a:solidFill>
                <a:srgbClr val="5F9A47"/>
              </a:solidFill>
              <a:latin typeface="Gotham" panose="020B0604020202020204"/>
            </a:endParaRPr>
          </a:p>
          <a:p>
            <a:endParaRPr lang="en-US" sz="1867" spc="81" dirty="0">
              <a:solidFill>
                <a:srgbClr val="5F9A47"/>
              </a:solidFill>
              <a:latin typeface="Gotham" panose="020B0604020202020204"/>
            </a:endParaRPr>
          </a:p>
        </p:txBody>
      </p:sp>
    </p:spTree>
    <p:extLst>
      <p:ext uri="{BB962C8B-B14F-4D97-AF65-F5344CB8AC3E}">
        <p14:creationId xmlns:p14="http://schemas.microsoft.com/office/powerpoint/2010/main" val="357354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26762"/>
            <a:ext cx="6096000" cy="77243"/>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a:off x="6096000" y="492617"/>
            <a:ext cx="6096000"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TextBox 4"/>
          <p:cNvSpPr txBox="1"/>
          <p:nvPr/>
        </p:nvSpPr>
        <p:spPr>
          <a:xfrm>
            <a:off x="0" y="2259449"/>
            <a:ext cx="12192000" cy="233910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spc="81" dirty="0">
                <a:solidFill>
                  <a:srgbClr val="0075BF"/>
                </a:solidFill>
                <a:latin typeface="Gotham" panose="020B0604020202020204"/>
              </a:rPr>
              <a:t> Dr. Narineh Makijan</a:t>
            </a:r>
            <a:br>
              <a:rPr lang="en-US" sz="7667" b="1" i="0" spc="81" dirty="0">
                <a:solidFill>
                  <a:srgbClr val="0075BF"/>
                </a:solidFill>
                <a:latin typeface="Gotham" panose="020B0604020202020204"/>
              </a:rPr>
            </a:br>
            <a:r>
              <a:rPr lang="en-US" sz="4400" i="0" spc="81" dirty="0">
                <a:solidFill>
                  <a:srgbClr val="0075BF"/>
                </a:solidFill>
                <a:latin typeface="Gotham" panose="020B0604020202020204"/>
              </a:rPr>
              <a:t>Chair/Assistant Vice President</a:t>
            </a:r>
          </a:p>
          <a:p>
            <a:pPr algn="ctr"/>
            <a:r>
              <a:rPr lang="en-US" sz="4400" i="0" spc="81" dirty="0">
                <a:solidFill>
                  <a:srgbClr val="0075BF"/>
                </a:solidFill>
                <a:latin typeface="Gotham" panose="020B0604020202020204"/>
              </a:rPr>
              <a:t>Los Angeles Regional Consortium </a:t>
            </a:r>
          </a:p>
        </p:txBody>
      </p:sp>
      <p:pic>
        <p:nvPicPr>
          <p:cNvPr id="5" name="Picture 4" descr="A screenshot of a cell phone&#10;&#10;Description automatically generated">
            <a:extLst>
              <a:ext uri="{FF2B5EF4-FFF2-40B4-BE49-F238E27FC236}">
                <a16:creationId xmlns:a16="http://schemas.microsoft.com/office/drawing/2014/main" id="{19A43611-5689-B818-FD6D-A6E2551D91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466CDC1A-89F0-2902-43B6-895781A78594}"/>
              </a:ext>
            </a:extLst>
          </p:cNvPr>
          <p:cNvSpPr/>
          <p:nvPr/>
        </p:nvSpPr>
        <p:spPr>
          <a:xfrm>
            <a:off x="304800" y="213203"/>
            <a:ext cx="5678311"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Tree>
    <p:extLst>
      <p:ext uri="{BB962C8B-B14F-4D97-AF65-F5344CB8AC3E}">
        <p14:creationId xmlns:p14="http://schemas.microsoft.com/office/powerpoint/2010/main" val="2677336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6"/>
            <a:ext cx="6096000"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flipV="1">
            <a:off x="6096000" y="446898"/>
            <a:ext cx="6095999"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TextBox 4"/>
          <p:cNvSpPr txBox="1"/>
          <p:nvPr/>
        </p:nvSpPr>
        <p:spPr>
          <a:xfrm>
            <a:off x="756557" y="1541223"/>
            <a:ext cx="10678886" cy="79771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478"/>
              </a:lnSpc>
            </a:pPr>
            <a:r>
              <a:rPr lang="en-US" sz="9200" b="1" i="0" spc="81" dirty="0">
                <a:solidFill>
                  <a:srgbClr val="0075BF"/>
                </a:solidFill>
                <a:latin typeface="Gotham" panose="020B0604020202020204"/>
              </a:rPr>
              <a:t>THANK YOU!</a:t>
            </a:r>
          </a:p>
        </p:txBody>
      </p:sp>
      <p:sp>
        <p:nvSpPr>
          <p:cNvPr id="9" name="TextBox 4">
            <a:extLst>
              <a:ext uri="{FF2B5EF4-FFF2-40B4-BE49-F238E27FC236}">
                <a16:creationId xmlns:a16="http://schemas.microsoft.com/office/drawing/2014/main" id="{858FFB98-2C71-4CBA-AD76-4F376D3F4511}"/>
              </a:ext>
            </a:extLst>
          </p:cNvPr>
          <p:cNvSpPr txBox="1"/>
          <p:nvPr/>
        </p:nvSpPr>
        <p:spPr>
          <a:xfrm>
            <a:off x="-141615" y="2909934"/>
            <a:ext cx="12191999" cy="344504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478"/>
              </a:lnSpc>
            </a:pPr>
            <a:r>
              <a:rPr lang="en-US" sz="2800" i="0" spc="81" dirty="0">
                <a:solidFill>
                  <a:schemeClr val="tx2"/>
                </a:solidFill>
                <a:latin typeface="Gotham" panose="020B0604020202020204"/>
              </a:rPr>
              <a:t>For more information contact:</a:t>
            </a:r>
          </a:p>
          <a:p>
            <a:pPr algn="ctr">
              <a:lnSpc>
                <a:spcPts val="5478"/>
              </a:lnSpc>
            </a:pPr>
            <a:r>
              <a:rPr lang="en-US" sz="2800" spc="81" dirty="0">
                <a:solidFill>
                  <a:srgbClr val="0070C0"/>
                </a:solidFill>
                <a:latin typeface="Gotham" panose="020B0604020202020204"/>
              </a:rPr>
              <a:t>Jermaine Hampton:</a:t>
            </a:r>
            <a:r>
              <a:rPr lang="en-US" sz="2800" i="0" spc="81" dirty="0">
                <a:solidFill>
                  <a:srgbClr val="0070C0"/>
                </a:solidFill>
                <a:latin typeface="Gotham" panose="020B0604020202020204"/>
              </a:rPr>
              <a:t> </a:t>
            </a:r>
            <a:r>
              <a:rPr lang="en-US" sz="2800" i="0" spc="81" dirty="0">
                <a:solidFill>
                  <a:srgbClr val="0070C0"/>
                </a:solidFill>
                <a:latin typeface="Gotham" panose="020B0604020202020204"/>
                <a:hlinkClick r:id="rId3">
                  <a:extLst>
                    <a:ext uri="{A12FA001-AC4F-418D-AE19-62706E023703}">
                      <ahyp:hlinkClr xmlns:ahyp="http://schemas.microsoft.com/office/drawing/2018/hyperlinkcolor" val="tx"/>
                    </a:ext>
                  </a:extLst>
                </a:hlinkClick>
              </a:rPr>
              <a:t>jermaine.hampton@laedc.org</a:t>
            </a:r>
            <a:r>
              <a:rPr lang="en-US" sz="2800" i="0" spc="81" dirty="0">
                <a:solidFill>
                  <a:srgbClr val="0070C0"/>
                </a:solidFill>
                <a:latin typeface="Gotham" panose="020B0604020202020204"/>
              </a:rPr>
              <a:t> </a:t>
            </a:r>
          </a:p>
          <a:p>
            <a:pPr algn="ctr">
              <a:lnSpc>
                <a:spcPts val="5478"/>
              </a:lnSpc>
            </a:pPr>
            <a:r>
              <a:rPr lang="en-US" sz="2800" spc="81" dirty="0">
                <a:solidFill>
                  <a:srgbClr val="0070C0"/>
                </a:solidFill>
                <a:latin typeface="Gotham" panose="020B0604020202020204"/>
              </a:rPr>
              <a:t>Jose Pelayo: </a:t>
            </a:r>
            <a:r>
              <a:rPr lang="en-US" sz="2800" spc="81" dirty="0">
                <a:solidFill>
                  <a:srgbClr val="0070C0"/>
                </a:solidFill>
                <a:latin typeface="Gotham" panose="020B0604020202020204"/>
                <a:hlinkClick r:id="rId4">
                  <a:extLst>
                    <a:ext uri="{A12FA001-AC4F-418D-AE19-62706E023703}">
                      <ahyp:hlinkClr xmlns:ahyp="http://schemas.microsoft.com/office/drawing/2018/hyperlinkcolor" val="tx"/>
                    </a:ext>
                  </a:extLst>
                </a:hlinkClick>
              </a:rPr>
              <a:t>jose.pelayo@laedc.org</a:t>
            </a:r>
            <a:endParaRPr lang="en-US" sz="2800" spc="81" dirty="0">
              <a:solidFill>
                <a:srgbClr val="0070C0"/>
              </a:solidFill>
              <a:latin typeface="Gotham" panose="020B0604020202020204"/>
            </a:endParaRPr>
          </a:p>
          <a:p>
            <a:pPr algn="ctr">
              <a:lnSpc>
                <a:spcPts val="5478"/>
              </a:lnSpc>
            </a:pPr>
            <a:r>
              <a:rPr lang="en-US" sz="2800" spc="81" dirty="0">
                <a:solidFill>
                  <a:srgbClr val="0070C0"/>
                </a:solidFill>
                <a:latin typeface="Gotham" panose="020B0604020202020204"/>
              </a:rPr>
              <a:t>Jared Lopez: </a:t>
            </a:r>
            <a:r>
              <a:rPr lang="en-US" sz="2800" spc="81" dirty="0">
                <a:solidFill>
                  <a:srgbClr val="0070C0"/>
                </a:solidFill>
                <a:latin typeface="Gotham" panose="020B0604020202020204"/>
                <a:hlinkClick r:id="rId5">
                  <a:extLst>
                    <a:ext uri="{A12FA001-AC4F-418D-AE19-62706E023703}">
                      <ahyp:hlinkClr xmlns:ahyp="http://schemas.microsoft.com/office/drawing/2018/hyperlinkcolor" val="tx"/>
                    </a:ext>
                  </a:extLst>
                </a:hlinkClick>
              </a:rPr>
              <a:t>jared.lopez@laedc.org</a:t>
            </a:r>
            <a:endParaRPr lang="en-US" sz="2800" spc="81" dirty="0">
              <a:solidFill>
                <a:srgbClr val="0070C0"/>
              </a:solidFill>
              <a:latin typeface="Gotham" panose="020B0604020202020204"/>
            </a:endParaRPr>
          </a:p>
          <a:p>
            <a:pPr algn="ctr">
              <a:lnSpc>
                <a:spcPts val="5478"/>
              </a:lnSpc>
            </a:pPr>
            <a:r>
              <a:rPr lang="en-US" sz="2800" spc="81" dirty="0">
                <a:solidFill>
                  <a:srgbClr val="0070C0"/>
                </a:solidFill>
                <a:latin typeface="Gotham" panose="020B0604020202020204"/>
              </a:rPr>
              <a:t>Alicia Nyein: </a:t>
            </a:r>
            <a:r>
              <a:rPr lang="en-US" sz="2800" u="sng" spc="81" dirty="0">
                <a:solidFill>
                  <a:srgbClr val="0070C0"/>
                </a:solidFill>
                <a:latin typeface="Gotham" panose="020B0604020202020204"/>
              </a:rPr>
              <a:t>a</a:t>
            </a:r>
            <a:r>
              <a:rPr lang="en-US" sz="2800" u="sng" spc="81" dirty="0">
                <a:solidFill>
                  <a:srgbClr val="0070C0"/>
                </a:solidFill>
                <a:latin typeface="Gotham" panose="020B0604020202020204"/>
                <a:hlinkClick r:id="rId6">
                  <a:extLst>
                    <a:ext uri="{A12FA001-AC4F-418D-AE19-62706E023703}">
                      <ahyp:hlinkClr xmlns:ahyp="http://schemas.microsoft.com/office/drawing/2018/hyperlinkcolor" val="tx"/>
                    </a:ext>
                  </a:extLst>
                </a:hlinkClick>
              </a:rPr>
              <a:t>licia.nyein@laedc.org</a:t>
            </a:r>
            <a:r>
              <a:rPr lang="en-US" sz="2800" u="sng" spc="81" dirty="0">
                <a:solidFill>
                  <a:srgbClr val="0070C0"/>
                </a:solidFill>
                <a:latin typeface="Gotham" panose="020B0604020202020204"/>
              </a:rPr>
              <a:t>  </a:t>
            </a:r>
          </a:p>
        </p:txBody>
      </p:sp>
      <p:sp>
        <p:nvSpPr>
          <p:cNvPr id="10" name="TextBox 4">
            <a:extLst>
              <a:ext uri="{FF2B5EF4-FFF2-40B4-BE49-F238E27FC236}">
                <a16:creationId xmlns:a16="http://schemas.microsoft.com/office/drawing/2014/main" id="{E275481E-9312-42BA-8BB9-39BB598A2216}"/>
              </a:ext>
            </a:extLst>
          </p:cNvPr>
          <p:cNvSpPr txBox="1"/>
          <p:nvPr/>
        </p:nvSpPr>
        <p:spPr>
          <a:xfrm>
            <a:off x="0" y="2599799"/>
            <a:ext cx="12191999" cy="6340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478"/>
              </a:lnSpc>
            </a:pPr>
            <a:endParaRPr lang="en-US" sz="3600" i="0" spc="81" dirty="0">
              <a:solidFill>
                <a:srgbClr val="0075BF"/>
              </a:solidFill>
              <a:latin typeface="Gotham" panose="020B0604020202020204"/>
            </a:endParaRPr>
          </a:p>
        </p:txBody>
      </p:sp>
      <p:pic>
        <p:nvPicPr>
          <p:cNvPr id="14" name="Picture 13" descr="A screenshot of a cell phone&#10;&#10;Description automatically generated">
            <a:extLst>
              <a:ext uri="{FF2B5EF4-FFF2-40B4-BE49-F238E27FC236}">
                <a16:creationId xmlns:a16="http://schemas.microsoft.com/office/drawing/2014/main" id="{FC696D67-27A7-41C6-9819-AC280252D9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6" name="Rectangle 5">
            <a:extLst>
              <a:ext uri="{FF2B5EF4-FFF2-40B4-BE49-F238E27FC236}">
                <a16:creationId xmlns:a16="http://schemas.microsoft.com/office/drawing/2014/main" id="{588637E6-F9E6-D1DF-32C8-C84EAC02BA4E}"/>
              </a:ext>
            </a:extLst>
          </p:cNvPr>
          <p:cNvSpPr/>
          <p:nvPr/>
        </p:nvSpPr>
        <p:spPr>
          <a:xfrm>
            <a:off x="304800" y="213203"/>
            <a:ext cx="5791200" cy="872098"/>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a:p>
            <a:endParaRPr lang="en-US" sz="1867" spc="81" dirty="0">
              <a:solidFill>
                <a:srgbClr val="5F9A47"/>
              </a:solidFill>
              <a:latin typeface="Gotham" panose="020B0604020202020204"/>
            </a:endParaRPr>
          </a:p>
        </p:txBody>
      </p:sp>
      <p:sp>
        <p:nvSpPr>
          <p:cNvPr id="7" name="TextBox 6">
            <a:extLst>
              <a:ext uri="{FF2B5EF4-FFF2-40B4-BE49-F238E27FC236}">
                <a16:creationId xmlns:a16="http://schemas.microsoft.com/office/drawing/2014/main" id="{16E04CFD-3FAF-0276-F8E0-BFF528D06D40}"/>
              </a:ext>
            </a:extLst>
          </p:cNvPr>
          <p:cNvSpPr txBox="1"/>
          <p:nvPr/>
        </p:nvSpPr>
        <p:spPr>
          <a:xfrm>
            <a:off x="756557" y="2269231"/>
            <a:ext cx="10825654" cy="584775"/>
          </a:xfrm>
          <a:prstGeom prst="rect">
            <a:avLst/>
          </a:prstGeom>
          <a:noFill/>
        </p:spPr>
        <p:txBody>
          <a:bodyPr wrap="square">
            <a:spAutoFit/>
          </a:bodyPr>
          <a:lstStyle/>
          <a:p>
            <a:pPr algn="ctr"/>
            <a:r>
              <a:rPr lang="en-US" sz="3200" dirty="0">
                <a:solidFill>
                  <a:schemeClr val="accent3">
                    <a:lumMod val="75000"/>
                  </a:schemeClr>
                </a:solidFill>
                <a:latin typeface="Gotham" panose="020B0604020202020204"/>
              </a:rPr>
              <a:t>https://losangelesrc.org</a:t>
            </a:r>
            <a:r>
              <a:rPr lang="en-US" sz="3200" dirty="0">
                <a:solidFill>
                  <a:schemeClr val="accent3">
                    <a:lumMod val="75000"/>
                  </a:schemeClr>
                </a:solidFill>
              </a:rPr>
              <a:t>/</a:t>
            </a:r>
          </a:p>
        </p:txBody>
      </p:sp>
    </p:spTree>
    <p:extLst>
      <p:ext uri="{BB962C8B-B14F-4D97-AF65-F5344CB8AC3E}">
        <p14:creationId xmlns:p14="http://schemas.microsoft.com/office/powerpoint/2010/main" val="363059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6404005"/>
            <a:ext cx="6096000" cy="45719"/>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 name="AutoShape 3"/>
          <p:cNvSpPr/>
          <p:nvPr/>
        </p:nvSpPr>
        <p:spPr>
          <a:xfrm flipV="1">
            <a:off x="6096000" y="408276"/>
            <a:ext cx="6096000" cy="84341"/>
          </a:xfrm>
          <a:prstGeom prst="rect">
            <a:avLst/>
          </a:prstGeom>
          <a:solidFill>
            <a:srgbClr val="0075B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TextBox 4"/>
          <p:cNvSpPr txBox="1"/>
          <p:nvPr/>
        </p:nvSpPr>
        <p:spPr>
          <a:xfrm>
            <a:off x="0" y="1920895"/>
            <a:ext cx="12192000" cy="30162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6400" b="1" spc="81" dirty="0">
                <a:solidFill>
                  <a:srgbClr val="0075BF"/>
                </a:solidFill>
                <a:latin typeface="Gotham" panose="020B0604020202020204"/>
              </a:rPr>
              <a:t>Diego Saavedra</a:t>
            </a:r>
            <a:br>
              <a:rPr lang="en-US" sz="7667" b="1" i="0" spc="81" dirty="0">
                <a:solidFill>
                  <a:srgbClr val="0075BF"/>
                </a:solidFill>
                <a:latin typeface="Gotham" panose="020B0604020202020204"/>
              </a:rPr>
            </a:br>
            <a:r>
              <a:rPr lang="en-US" sz="4400" i="0" spc="81" dirty="0">
                <a:solidFill>
                  <a:srgbClr val="0075BF"/>
                </a:solidFill>
                <a:latin typeface="Gotham" panose="020B0604020202020204"/>
              </a:rPr>
              <a:t>Research Analyst, </a:t>
            </a:r>
          </a:p>
          <a:p>
            <a:pPr algn="ctr"/>
            <a:r>
              <a:rPr lang="en-US" sz="4400" i="0" spc="81" dirty="0">
                <a:solidFill>
                  <a:srgbClr val="0075BF"/>
                </a:solidFill>
                <a:latin typeface="Gotham" panose="020B0604020202020204"/>
              </a:rPr>
              <a:t>Institute </a:t>
            </a:r>
            <a:r>
              <a:rPr lang="en-US" sz="4400" spc="81" dirty="0">
                <a:solidFill>
                  <a:srgbClr val="0075BF"/>
                </a:solidFill>
                <a:latin typeface="Gotham" panose="020B0604020202020204"/>
              </a:rPr>
              <a:t>for</a:t>
            </a:r>
            <a:r>
              <a:rPr lang="en-US" sz="4400" i="0" spc="81" dirty="0">
                <a:solidFill>
                  <a:srgbClr val="0075BF"/>
                </a:solidFill>
                <a:latin typeface="Gotham" panose="020B0604020202020204"/>
              </a:rPr>
              <a:t> Applied Economics</a:t>
            </a:r>
          </a:p>
          <a:p>
            <a:pPr algn="ctr"/>
            <a:r>
              <a:rPr lang="en-US" sz="4400" i="0" spc="81" dirty="0">
                <a:solidFill>
                  <a:srgbClr val="0075BF"/>
                </a:solidFill>
                <a:latin typeface="Gotham" panose="020B0604020202020204"/>
              </a:rPr>
              <a:t>LAEDC</a:t>
            </a:r>
          </a:p>
        </p:txBody>
      </p:sp>
      <p:pic>
        <p:nvPicPr>
          <p:cNvPr id="5" name="Picture 4" descr="A screenshot of a cell phone&#10;&#10;Description automatically generated">
            <a:extLst>
              <a:ext uri="{FF2B5EF4-FFF2-40B4-BE49-F238E27FC236}">
                <a16:creationId xmlns:a16="http://schemas.microsoft.com/office/drawing/2014/main" id="{19A43611-5689-B818-FD6D-A6E2551D91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1552"/>
          <a:stretch/>
        </p:blipFill>
        <p:spPr>
          <a:xfrm>
            <a:off x="10653730" y="5838439"/>
            <a:ext cx="781713" cy="707264"/>
          </a:xfrm>
          <a:prstGeom prst="rect">
            <a:avLst/>
          </a:prstGeom>
        </p:spPr>
      </p:pic>
      <p:sp>
        <p:nvSpPr>
          <p:cNvPr id="7" name="Rectangle 6">
            <a:extLst>
              <a:ext uri="{FF2B5EF4-FFF2-40B4-BE49-F238E27FC236}">
                <a16:creationId xmlns:a16="http://schemas.microsoft.com/office/drawing/2014/main" id="{ADA7A67A-22D7-A547-1655-1810E09BBE1A}"/>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spTree>
    <p:extLst>
      <p:ext uri="{BB962C8B-B14F-4D97-AF65-F5344CB8AC3E}">
        <p14:creationId xmlns:p14="http://schemas.microsoft.com/office/powerpoint/2010/main" val="81899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24400" y="6365385"/>
            <a:ext cx="10820400" cy="38621"/>
          </a:xfrm>
          <a:prstGeom prst="rect">
            <a:avLst/>
          </a:prstGeom>
          <a:solidFill>
            <a:srgbClr val="0075BF"/>
          </a:solidFill>
        </p:spPr>
        <p:txBody>
          <a:bodyPr/>
          <a:lstStyle/>
          <a:p>
            <a:endParaRPr lang="en-US"/>
          </a:p>
        </p:txBody>
      </p:sp>
      <p:sp>
        <p:nvSpPr>
          <p:cNvPr id="3" name="AutoShape 3"/>
          <p:cNvSpPr/>
          <p:nvPr/>
        </p:nvSpPr>
        <p:spPr>
          <a:xfrm>
            <a:off x="6096000" y="492618"/>
            <a:ext cx="10820400" cy="38621"/>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Current Landscape</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graphicFrame>
        <p:nvGraphicFramePr>
          <p:cNvPr id="18" name="TextBox 3">
            <a:extLst>
              <a:ext uri="{FF2B5EF4-FFF2-40B4-BE49-F238E27FC236}">
                <a16:creationId xmlns:a16="http://schemas.microsoft.com/office/drawing/2014/main" id="{BEFB929F-A2B6-B039-F726-2BFC4B82F0F6}"/>
              </a:ext>
            </a:extLst>
          </p:cNvPr>
          <p:cNvGraphicFramePr/>
          <p:nvPr/>
        </p:nvGraphicFramePr>
        <p:xfrm>
          <a:off x="199129" y="1400684"/>
          <a:ext cx="11497348" cy="4259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EAFB7415-C7A8-01D2-BF03-BEB76918D79F}"/>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spTree>
    <p:extLst>
      <p:ext uri="{BB962C8B-B14F-4D97-AF65-F5344CB8AC3E}">
        <p14:creationId xmlns:p14="http://schemas.microsoft.com/office/powerpoint/2010/main" val="263844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358287"/>
            <a:ext cx="6096000" cy="45719"/>
          </a:xfrm>
          <a:prstGeom prst="rect">
            <a:avLst/>
          </a:prstGeom>
          <a:solidFill>
            <a:srgbClr val="0075BF"/>
          </a:solidFill>
        </p:spPr>
        <p:txBody>
          <a:bodyPr/>
          <a:lstStyle/>
          <a:p>
            <a:endParaRPr lang="en-US"/>
          </a:p>
        </p:txBody>
      </p:sp>
      <p:sp>
        <p:nvSpPr>
          <p:cNvPr id="3" name="AutoShape 3"/>
          <p:cNvSpPr/>
          <p:nvPr/>
        </p:nvSpPr>
        <p:spPr>
          <a:xfrm>
            <a:off x="6096000" y="492618"/>
            <a:ext cx="6096000" cy="53963"/>
          </a:xfrm>
          <a:prstGeom prst="rect">
            <a:avLst/>
          </a:prstGeom>
          <a:solidFill>
            <a:srgbClr val="0075BF"/>
          </a:solidFill>
        </p:spPr>
        <p:txBody>
          <a:bodyPr/>
          <a:lstStyle/>
          <a:p>
            <a:endParaRPr lang="en-US"/>
          </a:p>
        </p:txBody>
      </p:sp>
      <p:sp>
        <p:nvSpPr>
          <p:cNvPr id="16" name="Rectangle 15">
            <a:extLst>
              <a:ext uri="{FF2B5EF4-FFF2-40B4-BE49-F238E27FC236}">
                <a16:creationId xmlns:a16="http://schemas.microsoft.com/office/drawing/2014/main" id="{52A45CDF-DE70-436C-9F97-E1B5194A2E8D}"/>
              </a:ext>
            </a:extLst>
          </p:cNvPr>
          <p:cNvSpPr/>
          <p:nvPr/>
        </p:nvSpPr>
        <p:spPr>
          <a:xfrm>
            <a:off x="6096000" y="23361"/>
            <a:ext cx="9144000" cy="523220"/>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800" b="1" spc="122" dirty="0">
                <a:solidFill>
                  <a:schemeClr val="accent2"/>
                </a:solidFill>
                <a:latin typeface="Tw Cen MT" panose="020B0602020104020603" pitchFamily="34" charset="0"/>
              </a:rPr>
              <a:t>Current Landscape</a:t>
            </a:r>
          </a:p>
        </p:txBody>
      </p:sp>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347326" y="5019349"/>
            <a:ext cx="11497348" cy="1061829"/>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100" dirty="0">
                <a:latin typeface="Tw Cen MT" panose="020B0602020104020603" pitchFamily="34" charset="0"/>
              </a:rPr>
              <a:t>Hospitality industries have employed nearly half a million people for the last 6 years. Employment was slowly rising year over year but suffered a setback in 2020. Since then, employment continued its previous upward trend heading into 2023.</a:t>
            </a:r>
          </a:p>
        </p:txBody>
      </p:sp>
      <p:sp>
        <p:nvSpPr>
          <p:cNvPr id="7" name="Rectangle 6">
            <a:extLst>
              <a:ext uri="{FF2B5EF4-FFF2-40B4-BE49-F238E27FC236}">
                <a16:creationId xmlns:a16="http://schemas.microsoft.com/office/drawing/2014/main" id="{6D1E8199-1AC7-C7D7-C522-246ADB32556B}"/>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8" name="Chart 7">
            <a:extLst>
              <a:ext uri="{FF2B5EF4-FFF2-40B4-BE49-F238E27FC236}">
                <a16:creationId xmlns:a16="http://schemas.microsoft.com/office/drawing/2014/main" id="{6B032DB4-1267-D546-8659-C21CFBA4426A}"/>
              </a:ext>
            </a:extLst>
          </p:cNvPr>
          <p:cNvGraphicFramePr>
            <a:graphicFrameLocks/>
          </p:cNvGraphicFramePr>
          <p:nvPr>
            <p:extLst>
              <p:ext uri="{D42A27DB-BD31-4B8C-83A1-F6EECF244321}">
                <p14:modId xmlns:p14="http://schemas.microsoft.com/office/powerpoint/2010/main" val="566651578"/>
              </p:ext>
            </p:extLst>
          </p:nvPr>
        </p:nvGraphicFramePr>
        <p:xfrm>
          <a:off x="1566041" y="1164196"/>
          <a:ext cx="9238593" cy="38011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615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03C570D6-DDDD-FF2C-B1BE-1FE10CDEE0AF}"/>
              </a:ext>
            </a:extLst>
          </p:cNvPr>
          <p:cNvPicPr>
            <a:picLocks noChangeAspect="1"/>
          </p:cNvPicPr>
          <p:nvPr/>
        </p:nvPicPr>
        <p:blipFill rotWithShape="1">
          <a:blip r:embed="rId3">
            <a:extLst>
              <a:ext uri="{28A0092B-C50C-407E-A947-70E740481C1C}">
                <a14:useLocalDpi xmlns:a14="http://schemas.microsoft.com/office/drawing/2010/main" val="0"/>
              </a:ext>
            </a:extLst>
          </a:blip>
          <a:srcRect r="69222"/>
          <a:stretch/>
        </p:blipFill>
        <p:spPr>
          <a:xfrm>
            <a:off x="11042392" y="5616125"/>
            <a:ext cx="977789" cy="1240675"/>
          </a:xfrm>
          <a:prstGeom prst="rect">
            <a:avLst/>
          </a:prstGeom>
        </p:spPr>
      </p:pic>
      <p:sp>
        <p:nvSpPr>
          <p:cNvPr id="15" name="TextBox 14">
            <a:extLst>
              <a:ext uri="{FF2B5EF4-FFF2-40B4-BE49-F238E27FC236}">
                <a16:creationId xmlns:a16="http://schemas.microsoft.com/office/drawing/2014/main" id="{AD2448E9-23DE-5954-E387-AE89B1436B96}"/>
              </a:ext>
            </a:extLst>
          </p:cNvPr>
          <p:cNvSpPr txBox="1"/>
          <p:nvPr/>
        </p:nvSpPr>
        <p:spPr>
          <a:xfrm>
            <a:off x="44207" y="5086143"/>
            <a:ext cx="11487079" cy="1323439"/>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000" dirty="0">
                <a:latin typeface="Tw Cen MT" panose="020B0602020104020603" pitchFamily="34" charset="0"/>
              </a:rPr>
              <a:t>Since 2012, the largest industry is the Food Services and Drinking Places industry, with over 80 percent of employees in the Hospitality industries. Most of the industries have similar shares of employment in 2022 compared to 2012, with the biggest differences coming in Traveler Accommodation’s share decreasing by about 2 percent while Scheduled Passenger Air Transportation’s share increased by 2 percent.</a:t>
            </a:r>
          </a:p>
        </p:txBody>
      </p:sp>
      <p:sp>
        <p:nvSpPr>
          <p:cNvPr id="12" name="TextBox 1">
            <a:extLst>
              <a:ext uri="{FF2B5EF4-FFF2-40B4-BE49-F238E27FC236}">
                <a16:creationId xmlns:a16="http://schemas.microsoft.com/office/drawing/2014/main" id="{C9FF63CD-1730-B0DE-F464-336047CAEF59}"/>
              </a:ext>
            </a:extLst>
          </p:cNvPr>
          <p:cNvSpPr txBox="1"/>
          <p:nvPr/>
        </p:nvSpPr>
        <p:spPr>
          <a:xfrm>
            <a:off x="1671027" y="647067"/>
            <a:ext cx="8849945" cy="400189"/>
          </a:xfrm>
          <a:prstGeom prst="rect">
            <a:avLst/>
          </a:prstGeom>
        </p:spPr>
        <p:txBody>
          <a:bodyPr wrap="square" rtlCol="0"/>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2000" b="1" dirty="0">
                <a:latin typeface="Arial Narrow" panose="020B0606020202030204" pitchFamily="34" charset="0"/>
                <a:cs typeface="Arial Narrow" panose="020B0604020202020204" pitchFamily="34" charset="0"/>
              </a:rPr>
              <a:t>Change in Hospitality Employment</a:t>
            </a:r>
          </a:p>
          <a:p>
            <a:pPr algn="ctr"/>
            <a:r>
              <a:rPr lang="en-US" sz="2000" b="1" dirty="0">
                <a:latin typeface="Arial Narrow" panose="020B0606020202030204" pitchFamily="34" charset="0"/>
                <a:cs typeface="Arial Narrow" panose="020B0604020202020204" pitchFamily="34" charset="0"/>
              </a:rPr>
              <a:t>Los Angeles County, 2012 - 2022</a:t>
            </a:r>
          </a:p>
        </p:txBody>
      </p:sp>
      <p:sp>
        <p:nvSpPr>
          <p:cNvPr id="8" name="Rectangle 7">
            <a:extLst>
              <a:ext uri="{FF2B5EF4-FFF2-40B4-BE49-F238E27FC236}">
                <a16:creationId xmlns:a16="http://schemas.microsoft.com/office/drawing/2014/main" id="{005BB296-4573-A3B7-6270-53D2F9CC5644}"/>
              </a:ext>
            </a:extLst>
          </p:cNvPr>
          <p:cNvSpPr/>
          <p:nvPr/>
        </p:nvSpPr>
        <p:spPr>
          <a:xfrm>
            <a:off x="304800" y="213203"/>
            <a:ext cx="5143500" cy="584775"/>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spc="81" dirty="0">
                <a:solidFill>
                  <a:srgbClr val="5F9A47"/>
                </a:solidFill>
                <a:latin typeface="Gotham" panose="020B0604020202020204"/>
              </a:rPr>
              <a:t>Retail, Hospitality, and Tourism</a:t>
            </a:r>
          </a:p>
          <a:p>
            <a:r>
              <a:rPr lang="en-US" sz="1600" spc="81" dirty="0">
                <a:solidFill>
                  <a:srgbClr val="5F9A47"/>
                </a:solidFill>
                <a:latin typeface="Gotham" panose="020B0604020202020204"/>
              </a:rPr>
              <a:t>REGIONAL PROGRAM ADVISORY</a:t>
            </a:r>
          </a:p>
        </p:txBody>
      </p:sp>
      <p:graphicFrame>
        <p:nvGraphicFramePr>
          <p:cNvPr id="9" name="Chart 8">
            <a:extLst>
              <a:ext uri="{FF2B5EF4-FFF2-40B4-BE49-F238E27FC236}">
                <a16:creationId xmlns:a16="http://schemas.microsoft.com/office/drawing/2014/main" id="{699CE0CC-DF98-894C-B513-F12CD4C36A38}"/>
              </a:ext>
            </a:extLst>
          </p:cNvPr>
          <p:cNvGraphicFramePr>
            <a:graphicFrameLocks/>
          </p:cNvGraphicFramePr>
          <p:nvPr>
            <p:extLst>
              <p:ext uri="{D42A27DB-BD31-4B8C-83A1-F6EECF244321}">
                <p14:modId xmlns:p14="http://schemas.microsoft.com/office/powerpoint/2010/main" val="3365351960"/>
              </p:ext>
            </p:extLst>
          </p:nvPr>
        </p:nvGraphicFramePr>
        <p:xfrm>
          <a:off x="82714" y="1561898"/>
          <a:ext cx="6369268" cy="3457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31560C39-1936-AD41-BCC0-8874C28FF839}"/>
              </a:ext>
            </a:extLst>
          </p:cNvPr>
          <p:cNvGraphicFramePr>
            <a:graphicFrameLocks/>
          </p:cNvGraphicFramePr>
          <p:nvPr>
            <p:extLst>
              <p:ext uri="{D42A27DB-BD31-4B8C-83A1-F6EECF244321}">
                <p14:modId xmlns:p14="http://schemas.microsoft.com/office/powerpoint/2010/main" val="356379623"/>
              </p:ext>
            </p:extLst>
          </p:nvPr>
        </p:nvGraphicFramePr>
        <p:xfrm>
          <a:off x="6255026" y="1387366"/>
          <a:ext cx="5863401" cy="3631645"/>
        </p:xfrm>
        <a:graphic>
          <a:graphicData uri="http://schemas.openxmlformats.org/drawingml/2006/chart">
            <c:chart xmlns:c="http://schemas.openxmlformats.org/drawingml/2006/chart" xmlns:r="http://schemas.openxmlformats.org/officeDocument/2006/relationships" r:id="rId5"/>
          </a:graphicData>
        </a:graphic>
      </p:graphicFrame>
      <p:pic>
        <p:nvPicPr>
          <p:cNvPr id="14" name="Picture 13">
            <a:extLst>
              <a:ext uri="{FF2B5EF4-FFF2-40B4-BE49-F238E27FC236}">
                <a16:creationId xmlns:a16="http://schemas.microsoft.com/office/drawing/2014/main" id="{8E8E5E27-89C8-ABC0-223D-384A06EF1ECB}"/>
              </a:ext>
            </a:extLst>
          </p:cNvPr>
          <p:cNvPicPr>
            <a:picLocks noChangeAspect="1"/>
          </p:cNvPicPr>
          <p:nvPr/>
        </p:nvPicPr>
        <p:blipFill>
          <a:blip r:embed="rId6"/>
          <a:stretch>
            <a:fillRect/>
          </a:stretch>
        </p:blipFill>
        <p:spPr>
          <a:xfrm>
            <a:off x="0" y="-49548"/>
            <a:ext cx="12192000" cy="6907548"/>
          </a:xfrm>
          <a:prstGeom prst="rect">
            <a:avLst/>
          </a:prstGeom>
        </p:spPr>
      </p:pic>
    </p:spTree>
    <p:extLst>
      <p:ext uri="{BB962C8B-B14F-4D97-AF65-F5344CB8AC3E}">
        <p14:creationId xmlns:p14="http://schemas.microsoft.com/office/powerpoint/2010/main" val="4215679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5c8a53-864d-4a5c-bad0-84b308a7fa6b}&quot; /&gt;&lt;isInvalidForFieldText val=&quot;0&quot; /&gt;&lt;Image&gt;&lt;filename val=&quot;E:\breeze\content\14339732\2163662961-1\input\breezo\data\asimages\{f05c8a53-864d-4a5c-bad0-84b308a7fa6b}.png&quot; /&gt;&lt;left val=&quot;317&quot; /&gt;&lt;top val=&quot;202&quot; /&gt;&lt;width val=&quot;647&quot; /&gt;&lt;height val=&quot;273&quot; /&gt;&lt;hasText val=&quot;1&quot; /&gt;&lt;/Image&gt;&lt;/ThreeDShapeInfo&gt;"/>
  <p:tag name="PRESENTER_SHAPETEXTINFO" val="&lt;ShapeTextInfo&gt;&lt;TableIndex row=&quot;-1&quot; col=&quot;-1&quot;&gt;&lt;linesCount val=&quot;5&quot; /&gt;&lt;lineCharCount val=&quot;13&quot; /&gt;&lt;lineCharCount val=&quot;31&quot; /&gt;&lt;lineCharCount val=&quot;16&quot; /&gt;&lt;lineCharCount val=&quot;13&quot; /&gt;&lt;lineCharCount val=&quot;20&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5c8a53-864d-4a5c-bad0-84b308a7fa6b}&quot; /&gt;&lt;isInvalidForFieldText val=&quot;0&quot; /&gt;&lt;Image&gt;&lt;filename val=&quot;E:\breeze\content\14339732\2163662961-1\input\breezo\data\asimages\{f05c8a53-864d-4a5c-bad0-84b308a7fa6b}.png&quot; /&gt;&lt;left val=&quot;317&quot; /&gt;&lt;top val=&quot;202&quot; /&gt;&lt;width val=&quot;647&quot; /&gt;&lt;height val=&quot;273&quot; /&gt;&lt;hasText val=&quot;1&quot; /&gt;&lt;/Image&gt;&lt;/ThreeDShapeInfo&gt;"/>
  <p:tag name="PRESENTER_SHAPETEXTINFO" val="&lt;ShapeTextInfo&gt;&lt;TableIndex row=&quot;-1&quot; col=&quot;-1&quot;&gt;&lt;linesCount val=&quot;5&quot; /&gt;&lt;lineCharCount val=&quot;13&quot; /&gt;&lt;lineCharCount val=&quot;31&quot; /&gt;&lt;lineCharCount val=&quot;16&quot; /&gt;&lt;lineCharCount val=&quot;13&quot; /&gt;&lt;lineCharCount val=&quot;20&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5c8a53-864d-4a5c-bad0-84b308a7fa6b}&quot; /&gt;&lt;isInvalidForFieldText val=&quot;0&quot; /&gt;&lt;Image&gt;&lt;filename val=&quot;E:\breeze\content\14339732\2163662961-1\input\breezo\data\asimages\{f05c8a53-864d-4a5c-bad0-84b308a7fa6b}.png&quot; /&gt;&lt;left val=&quot;317&quot; /&gt;&lt;top val=&quot;202&quot; /&gt;&lt;width val=&quot;647&quot; /&gt;&lt;height val=&quot;273&quot; /&gt;&lt;hasText val=&quot;1&quot; /&gt;&lt;/Image&gt;&lt;/ThreeDShapeInfo&gt;"/>
  <p:tag name="PRESENTER_SHAPETEXTINFO" val="&lt;ShapeTextInfo&gt;&lt;TableIndex row=&quot;-1&quot; col=&quot;-1&quot;&gt;&lt;linesCount val=&quot;5&quot; /&gt;&lt;lineCharCount val=&quot;13&quot; /&gt;&lt;lineCharCount val=&quot;31&quot; /&gt;&lt;lineCharCount val=&quot;16&quot; /&gt;&lt;lineCharCount val=&quot;13&quot; /&gt;&lt;lineCharCount val=&quot;20&quot; /&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3939</TotalTime>
  <Words>4511</Words>
  <Application>Microsoft Office PowerPoint</Application>
  <PresentationFormat>Widescreen</PresentationFormat>
  <Paragraphs>846</Paragraphs>
  <Slides>50</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Narrow</vt:lpstr>
      <vt:lpstr>Calibri</vt:lpstr>
      <vt:lpstr>Gotham</vt:lpstr>
      <vt:lpstr>Titillium Web</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Nyein</dc:creator>
  <cp:lastModifiedBy>Alicia Nyein</cp:lastModifiedBy>
  <cp:revision>1</cp:revision>
  <dcterms:created xsi:type="dcterms:W3CDTF">2023-10-30T22:55:10Z</dcterms:created>
  <dcterms:modified xsi:type="dcterms:W3CDTF">2023-11-02T18:48:27Z</dcterms:modified>
</cp:coreProperties>
</file>